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65" r:id="rId5"/>
    <p:sldId id="259" r:id="rId6"/>
    <p:sldId id="260" r:id="rId7"/>
    <p:sldId id="261" r:id="rId8"/>
    <p:sldId id="262" r:id="rId9"/>
    <p:sldId id="263" r:id="rId10"/>
    <p:sldId id="264" r:id="rId11"/>
  </p:sldIdLst>
  <p:sldSz cx="14630400" cy="8229600"/>
  <p:notesSz cx="8229600" cy="14630400"/>
  <p:embeddedFontLst>
    <p:embeddedFont>
      <p:font typeface="Consolas" panose="020B0609020204030204" pitchFamily="49" charset="0"/>
      <p:regular r:id="rId13"/>
      <p:bold r:id="rId14"/>
      <p:italic r:id="rId15"/>
      <p:boldItalic r:id="rId16"/>
    </p:embeddedFont>
    <p:embeddedFont>
      <p:font typeface="Inter" panose="020B060007020508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1" d="100"/>
          <a:sy n="91" d="100"/>
        </p:scale>
        <p:origin x="68" y="2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4895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66E475-7439-17DC-F03C-80D858122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D1134C-0670-7652-5610-E63E39A20D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273D7-D940-E6EE-7ACA-DE08142093D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7124ADB-2340-C0E9-91D1-4D5E52DABA88}"/>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84227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sv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91421"/>
            <a:ext cx="7556421" cy="1559243"/>
          </a:xfrm>
          <a:prstGeom prst="rect">
            <a:avLst/>
          </a:prstGeom>
          <a:noFill/>
          <a:ln/>
        </p:spPr>
        <p:txBody>
          <a:bodyPr wrap="square" lIns="0" tIns="0" rIns="0" bIns="0" rtlCol="0" anchor="t"/>
          <a:lstStyle/>
          <a:p>
            <a:pPr marL="0" indent="0" algn="l">
              <a:lnSpc>
                <a:spcPts val="6100"/>
              </a:lnSpc>
              <a:buNone/>
            </a:pPr>
            <a:r>
              <a:rPr lang="en-US" sz="4900" b="1" dirty="0">
                <a:solidFill>
                  <a:srgbClr val="002060"/>
                </a:solidFill>
                <a:latin typeface="Petrona Bold" pitchFamily="34" charset="0"/>
                <a:ea typeface="Petrona Bold" pitchFamily="34" charset="-122"/>
                <a:cs typeface="Petrona Bold" pitchFamily="34" charset="-120"/>
              </a:rPr>
              <a:t>BÁO CÁO MINI PROJECT SESSION 08 JAVA CORE</a:t>
            </a:r>
            <a:endParaRPr lang="en-US" sz="4900" dirty="0">
              <a:solidFill>
                <a:srgbClr val="002060"/>
              </a:solidFill>
            </a:endParaRPr>
          </a:p>
        </p:txBody>
      </p:sp>
      <p:sp>
        <p:nvSpPr>
          <p:cNvPr id="4" name="Text 1"/>
          <p:cNvSpPr/>
          <p:nvPr/>
        </p:nvSpPr>
        <p:spPr>
          <a:xfrm>
            <a:off x="793790" y="2945624"/>
            <a:ext cx="7556421" cy="843064"/>
          </a:xfrm>
          <a:prstGeom prst="rect">
            <a:avLst/>
          </a:prstGeom>
          <a:noFill/>
          <a:ln/>
        </p:spPr>
        <p:txBody>
          <a:bodyPr wrap="square" lIns="0" tIns="0" rIns="0" bIns="0" rtlCol="0" anchor="t"/>
          <a:lstStyle/>
          <a:p>
            <a:pPr marL="0" indent="0" algn="l">
              <a:lnSpc>
                <a:spcPts val="4900"/>
              </a:lnSpc>
              <a:buNone/>
            </a:pPr>
            <a:r>
              <a:rPr lang="en-US" sz="3900" b="1" dirty="0">
                <a:solidFill>
                  <a:srgbClr val="002060"/>
                </a:solidFill>
                <a:latin typeface="Petrona Bold" pitchFamily="34" charset="0"/>
                <a:ea typeface="Petrona Bold" pitchFamily="34" charset="-122"/>
                <a:cs typeface="Petrona Bold" pitchFamily="34" charset="-120"/>
              </a:rPr>
              <a:t>HỆ THỐNG QUẢN LÝ SINH VIÊN </a:t>
            </a:r>
            <a:endParaRPr lang="en-US" sz="3900" dirty="0">
              <a:solidFill>
                <a:srgbClr val="002060"/>
              </a:solidFill>
            </a:endParaRPr>
          </a:p>
        </p:txBody>
      </p:sp>
      <p:sp>
        <p:nvSpPr>
          <p:cNvPr id="5" name="Text 2"/>
          <p:cNvSpPr/>
          <p:nvPr/>
        </p:nvSpPr>
        <p:spPr>
          <a:xfrm>
            <a:off x="793790" y="4128849"/>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Trình bày bởi: </a:t>
            </a:r>
            <a:r>
              <a:rPr lang="en-US" sz="1750" dirty="0" err="1">
                <a:solidFill>
                  <a:srgbClr val="002060"/>
                </a:solidFill>
                <a:latin typeface="Inter" pitchFamily="34" charset="0"/>
                <a:ea typeface="Inter" pitchFamily="34" charset="-122"/>
                <a:cs typeface="Inter" pitchFamily="34" charset="-120"/>
              </a:rPr>
              <a:t>Nhóm</a:t>
            </a:r>
            <a:r>
              <a:rPr lang="en-US" sz="1750" dirty="0">
                <a:solidFill>
                  <a:srgbClr val="002060"/>
                </a:solidFill>
                <a:latin typeface="Inter" pitchFamily="34" charset="0"/>
                <a:ea typeface="Inter" pitchFamily="34" charset="-122"/>
                <a:cs typeface="Inter" pitchFamily="34" charset="-120"/>
              </a:rPr>
              <a:t> </a:t>
            </a:r>
            <a:r>
              <a:rPr lang="vi-VN" sz="1750" dirty="0">
                <a:solidFill>
                  <a:srgbClr val="002060"/>
                </a:solidFill>
                <a:latin typeface="Inter" pitchFamily="34" charset="0"/>
                <a:ea typeface="Inter" pitchFamily="34" charset="-122"/>
                <a:cs typeface="Inter" pitchFamily="34" charset="-120"/>
              </a:rPr>
              <a:t>4</a:t>
            </a:r>
            <a:endParaRPr lang="en-US" sz="1750" dirty="0">
              <a:solidFill>
                <a:srgbClr val="002060"/>
              </a:solidFill>
            </a:endParaRPr>
          </a:p>
        </p:txBody>
      </p:sp>
      <p:sp>
        <p:nvSpPr>
          <p:cNvPr id="6" name="Text 3"/>
          <p:cNvSpPr/>
          <p:nvPr/>
        </p:nvSpPr>
        <p:spPr>
          <a:xfrm>
            <a:off x="793790" y="4746902"/>
            <a:ext cx="3603707" cy="3119729"/>
          </a:xfrm>
          <a:prstGeom prst="rect">
            <a:avLst/>
          </a:prstGeom>
          <a:noFill/>
          <a:ln/>
        </p:spPr>
        <p:txBody>
          <a:bodyPr wrap="square" lIns="0" tIns="0" rIns="0" bIns="0" rtlCol="0" anchor="t"/>
          <a:lstStyle/>
          <a:p>
            <a:r>
              <a:rPr lang="vi-VN" dirty="0"/>
              <a:t>Nguyễn Sơn Minh (Nhóm trưởng)</a:t>
            </a:r>
          </a:p>
          <a:p>
            <a:r>
              <a:rPr lang="vi-VN" dirty="0"/>
              <a:t>Nguyễn Thạc Hưng (Nhóm phó)</a:t>
            </a:r>
          </a:p>
          <a:p>
            <a:r>
              <a:rPr lang="vi-VN" dirty="0"/>
              <a:t>Phạm Viết Quân</a:t>
            </a:r>
          </a:p>
          <a:p>
            <a:r>
              <a:rPr lang="vi-VN" dirty="0"/>
              <a:t>Hoàng Văn Lương</a:t>
            </a:r>
          </a:p>
          <a:p>
            <a:r>
              <a:rPr lang="vi-VN" dirty="0"/>
              <a:t>Nguyễn Quang Vinh</a:t>
            </a:r>
          </a:p>
          <a:p>
            <a:r>
              <a:rPr lang="vi-VN" dirty="0"/>
              <a:t>Hoàng Cương Cát</a:t>
            </a:r>
          </a:p>
          <a:p>
            <a:r>
              <a:rPr lang="vi-VN" dirty="0"/>
              <a:t>Nguyễn Khắc Phong</a:t>
            </a:r>
          </a:p>
          <a:p>
            <a:r>
              <a:rPr lang="vi-VN" dirty="0"/>
              <a:t>Nguyễn Văn Tùng</a:t>
            </a:r>
          </a:p>
          <a:p>
            <a:r>
              <a:rPr lang="vi-VN" dirty="0"/>
              <a:t>Nguyễn Quang Huy</a:t>
            </a:r>
          </a:p>
          <a:p>
            <a:r>
              <a:rPr lang="vi-VN" dirty="0"/>
              <a:t>Đỗ Minh Tuyến</a:t>
            </a:r>
          </a:p>
          <a:p>
            <a:pPr marL="342900" indent="-342900" algn="l">
              <a:lnSpc>
                <a:spcPts val="2850"/>
              </a:lnSpc>
              <a:buSzPct val="100000"/>
              <a:buChar char="•"/>
            </a:pPr>
            <a:endParaRPr lang="en-US" sz="1750" dirty="0"/>
          </a:p>
        </p:txBody>
      </p:sp>
      <p:sp>
        <p:nvSpPr>
          <p:cNvPr id="7" name="Text 4"/>
          <p:cNvSpPr/>
          <p:nvPr/>
        </p:nvSpPr>
        <p:spPr>
          <a:xfrm>
            <a:off x="4746504" y="4128849"/>
            <a:ext cx="3603707" cy="3050687"/>
          </a:xfrm>
          <a:prstGeom prst="rect">
            <a:avLst/>
          </a:prstGeom>
          <a:noFill/>
          <a:ln/>
        </p:spPr>
        <p:txBody>
          <a:bodyPr wrap="square" lIns="0" tIns="0" rIns="0" bIns="0" rtlCol="0" anchor="t"/>
          <a:lstStyle/>
          <a:p>
            <a:pPr marL="0" indent="0" algn="l">
              <a:lnSpc>
                <a:spcPts val="2850"/>
              </a:lnSpc>
              <a:buNone/>
            </a:pPr>
            <a:r>
              <a:rPr lang="en-US" sz="1750" dirty="0">
                <a:solidFill>
                  <a:srgbClr val="002060"/>
                </a:solidFill>
                <a:latin typeface="Inter" pitchFamily="34" charset="0"/>
                <a:ea typeface="Inter" pitchFamily="34" charset="-122"/>
                <a:cs typeface="Inter" pitchFamily="34" charset="-120"/>
              </a:rPr>
              <a:t>Giảng viên hướng dẫn: </a:t>
            </a:r>
            <a:endParaRPr lang="en-US" sz="1750" dirty="0">
              <a:solidFill>
                <a:srgbClr val="002060"/>
              </a:solidFill>
            </a:endParaRPr>
          </a:p>
          <a:p>
            <a:pPr marL="0" indent="0" algn="l">
              <a:lnSpc>
                <a:spcPts val="2850"/>
              </a:lnSpc>
              <a:buNone/>
            </a:pPr>
            <a:r>
              <a:rPr lang="en-US" sz="1750" dirty="0">
                <a:solidFill>
                  <a:srgbClr val="002060"/>
                </a:solidFill>
                <a:latin typeface="Inter" pitchFamily="34" charset="0"/>
                <a:ea typeface="Inter" pitchFamily="34" charset="-122"/>
                <a:cs typeface="Inter" pitchFamily="34" charset="-120"/>
              </a:rPr>
              <a:t>Thầy Nguyễn Công Hưởng</a:t>
            </a:r>
            <a:endParaRPr lang="en-US" sz="1750" dirty="0">
              <a:solidFill>
                <a:srgbClr val="002060"/>
              </a:solidFill>
            </a:endParaRPr>
          </a:p>
          <a:p>
            <a:pPr marL="0" indent="0" algn="l">
              <a:lnSpc>
                <a:spcPts val="2850"/>
              </a:lnSpc>
              <a:buNone/>
            </a:pPr>
            <a:r>
              <a:rPr lang="en-US" sz="1750" dirty="0" err="1">
                <a:solidFill>
                  <a:srgbClr val="002060"/>
                </a:solidFill>
                <a:latin typeface="Inter" pitchFamily="34" charset="0"/>
                <a:ea typeface="Inter" pitchFamily="34" charset="-122"/>
                <a:cs typeface="Inter" pitchFamily="34" charset="-120"/>
              </a:rPr>
              <a:t>Thầy</a:t>
            </a:r>
            <a:r>
              <a:rPr lang="en-US" sz="1750" dirty="0">
                <a:solidFill>
                  <a:srgbClr val="002060"/>
                </a:solidFill>
                <a:latin typeface="Inter" pitchFamily="34" charset="0"/>
                <a:ea typeface="Inter" pitchFamily="34" charset="-122"/>
                <a:cs typeface="Inter" pitchFamily="34" charset="-120"/>
              </a:rPr>
              <a:t> </a:t>
            </a:r>
            <a:r>
              <a:rPr lang="vi-VN" sz="1750" dirty="0">
                <a:solidFill>
                  <a:srgbClr val="002060"/>
                </a:solidFill>
                <a:latin typeface="Inter" pitchFamily="34" charset="0"/>
                <a:ea typeface="Inter" pitchFamily="34" charset="-122"/>
                <a:cs typeface="Inter" pitchFamily="34" charset="-120"/>
              </a:rPr>
              <a:t>Bùi </a:t>
            </a:r>
            <a:r>
              <a:rPr lang="en-US" sz="1750" dirty="0">
                <a:solidFill>
                  <a:srgbClr val="002060"/>
                </a:solidFill>
                <a:latin typeface="Inter" pitchFamily="34" charset="0"/>
                <a:ea typeface="Inter" pitchFamily="34" charset="-122"/>
                <a:cs typeface="Inter" pitchFamily="34" charset="-120"/>
              </a:rPr>
              <a:t>Thanh Hải</a:t>
            </a:r>
            <a:endParaRPr lang="en-US" sz="1750" dirty="0">
              <a:solidFill>
                <a:srgbClr val="00206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55665" y="1605439"/>
            <a:ext cx="6143149" cy="545663"/>
          </a:xfrm>
          <a:prstGeom prst="rect">
            <a:avLst/>
          </a:prstGeom>
          <a:noFill/>
          <a:ln/>
        </p:spPr>
        <p:txBody>
          <a:bodyPr wrap="none" lIns="0" tIns="0" rIns="0" bIns="0" rtlCol="0" anchor="t"/>
          <a:lstStyle/>
          <a:p>
            <a:pPr marL="0" indent="0" algn="l">
              <a:lnSpc>
                <a:spcPts val="4250"/>
              </a:lnSpc>
              <a:buNone/>
            </a:pPr>
            <a:r>
              <a:rPr lang="en-US" sz="3400" b="1" dirty="0">
                <a:solidFill>
                  <a:srgbClr val="002060"/>
                </a:solidFill>
                <a:latin typeface="Petrona Bold" pitchFamily="34" charset="0"/>
                <a:ea typeface="Petrona Bold" pitchFamily="34" charset="-122"/>
                <a:cs typeface="Petrona Bold" pitchFamily="34" charset="-120"/>
              </a:rPr>
              <a:t>Hướng phát triển &amp; Lời cảm ơn</a:t>
            </a:r>
            <a:endParaRPr lang="en-US" sz="3400" dirty="0">
              <a:solidFill>
                <a:srgbClr val="002060"/>
              </a:solidFill>
            </a:endParaRPr>
          </a:p>
        </p:txBody>
      </p:sp>
      <p:sp>
        <p:nvSpPr>
          <p:cNvPr id="4" name="Shape 1"/>
          <p:cNvSpPr/>
          <p:nvPr/>
        </p:nvSpPr>
        <p:spPr>
          <a:xfrm>
            <a:off x="555665" y="2555915"/>
            <a:ext cx="3960733" cy="1349454"/>
          </a:xfrm>
          <a:prstGeom prst="roundRect">
            <a:avLst>
              <a:gd name="adj" fmla="val 8131"/>
            </a:avLst>
          </a:prstGeom>
          <a:solidFill>
            <a:srgbClr val="FDFAF7"/>
          </a:solidFill>
          <a:ln/>
        </p:spPr>
      </p:sp>
      <p:sp>
        <p:nvSpPr>
          <p:cNvPr id="5" name="Shape 2"/>
          <p:cNvSpPr/>
          <p:nvPr/>
        </p:nvSpPr>
        <p:spPr>
          <a:xfrm>
            <a:off x="555665" y="2533055"/>
            <a:ext cx="3960733" cy="91440"/>
          </a:xfrm>
          <a:prstGeom prst="roundRect">
            <a:avLst>
              <a:gd name="adj" fmla="val 72924"/>
            </a:avLst>
          </a:prstGeom>
          <a:solidFill>
            <a:srgbClr val="6237C8"/>
          </a:solidFill>
          <a:ln/>
        </p:spPr>
      </p:sp>
      <p:sp>
        <p:nvSpPr>
          <p:cNvPr id="6" name="Shape 3"/>
          <p:cNvSpPr/>
          <p:nvPr/>
        </p:nvSpPr>
        <p:spPr>
          <a:xfrm>
            <a:off x="2297906" y="2317790"/>
            <a:ext cx="476250" cy="476250"/>
          </a:xfrm>
          <a:prstGeom prst="roundRect">
            <a:avLst>
              <a:gd name="adj" fmla="val 192000"/>
            </a:avLst>
          </a:prstGeom>
          <a:solidFill>
            <a:srgbClr val="6237C8"/>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0781" y="2460665"/>
            <a:ext cx="190500" cy="190500"/>
          </a:xfrm>
          <a:prstGeom prst="rect">
            <a:avLst/>
          </a:prstGeom>
        </p:spPr>
      </p:pic>
      <p:sp>
        <p:nvSpPr>
          <p:cNvPr id="8" name="Text 4"/>
          <p:cNvSpPr/>
          <p:nvPr/>
        </p:nvSpPr>
        <p:spPr>
          <a:xfrm>
            <a:off x="737235" y="2952750"/>
            <a:ext cx="2183011" cy="272891"/>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Kết nối cơ sở dữ liệu</a:t>
            </a:r>
            <a:endParaRPr lang="en-US" sz="1700" dirty="0"/>
          </a:p>
        </p:txBody>
      </p:sp>
      <p:sp>
        <p:nvSpPr>
          <p:cNvPr id="9" name="Text 5"/>
          <p:cNvSpPr/>
          <p:nvPr/>
        </p:nvSpPr>
        <p:spPr>
          <a:xfrm>
            <a:off x="737235" y="3292316"/>
            <a:ext cx="3597593" cy="431483"/>
          </a:xfrm>
          <a:prstGeom prst="rect">
            <a:avLst/>
          </a:prstGeom>
          <a:noFill/>
          <a:ln/>
        </p:spPr>
        <p:txBody>
          <a:bodyPr wrap="square" lIns="0" tIns="0" rIns="0" bIns="0" rtlCol="0" anchor="t"/>
          <a:lstStyle/>
          <a:p>
            <a:pPr marL="0" indent="0" algn="l">
              <a:lnSpc>
                <a:spcPts val="1700"/>
              </a:lnSpc>
              <a:buNone/>
            </a:pPr>
            <a:r>
              <a:rPr lang="en-US" sz="1250" dirty="0">
                <a:solidFill>
                  <a:srgbClr val="272525"/>
                </a:solidFill>
                <a:latin typeface="Inter" pitchFamily="34" charset="0"/>
                <a:ea typeface="Inter" pitchFamily="34" charset="-122"/>
                <a:cs typeface="Inter" pitchFamily="34" charset="-120"/>
              </a:rPr>
              <a:t>Tích hợp MySQL để lưu trữ dữ liệu vĩnh viễn, không bị mất khi thoát chương trình.</a:t>
            </a:r>
            <a:endParaRPr lang="en-US" sz="1250" dirty="0"/>
          </a:p>
        </p:txBody>
      </p:sp>
      <p:sp>
        <p:nvSpPr>
          <p:cNvPr id="10" name="Shape 6"/>
          <p:cNvSpPr/>
          <p:nvPr/>
        </p:nvSpPr>
        <p:spPr>
          <a:xfrm>
            <a:off x="4627483" y="2555915"/>
            <a:ext cx="3960852" cy="1349454"/>
          </a:xfrm>
          <a:prstGeom prst="roundRect">
            <a:avLst>
              <a:gd name="adj" fmla="val 8131"/>
            </a:avLst>
          </a:prstGeom>
          <a:solidFill>
            <a:srgbClr val="FDFAF7"/>
          </a:solidFill>
          <a:ln/>
        </p:spPr>
      </p:sp>
      <p:sp>
        <p:nvSpPr>
          <p:cNvPr id="11" name="Shape 7"/>
          <p:cNvSpPr/>
          <p:nvPr/>
        </p:nvSpPr>
        <p:spPr>
          <a:xfrm>
            <a:off x="4627483" y="2533055"/>
            <a:ext cx="3960852" cy="91440"/>
          </a:xfrm>
          <a:prstGeom prst="roundRect">
            <a:avLst>
              <a:gd name="adj" fmla="val 72924"/>
            </a:avLst>
          </a:prstGeom>
          <a:solidFill>
            <a:srgbClr val="6237C8"/>
          </a:solidFill>
          <a:ln/>
        </p:spPr>
      </p:sp>
      <p:sp>
        <p:nvSpPr>
          <p:cNvPr id="12" name="Shape 8"/>
          <p:cNvSpPr/>
          <p:nvPr/>
        </p:nvSpPr>
        <p:spPr>
          <a:xfrm>
            <a:off x="6369725" y="2317790"/>
            <a:ext cx="476250" cy="476250"/>
          </a:xfrm>
          <a:prstGeom prst="roundRect">
            <a:avLst>
              <a:gd name="adj" fmla="val 192000"/>
            </a:avLst>
          </a:prstGeom>
          <a:solidFill>
            <a:srgbClr val="6237C8"/>
          </a:solidFill>
          <a:ln/>
        </p:spPr>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12600" y="2460665"/>
            <a:ext cx="190500" cy="190500"/>
          </a:xfrm>
          <a:prstGeom prst="rect">
            <a:avLst/>
          </a:prstGeom>
        </p:spPr>
      </p:pic>
      <p:sp>
        <p:nvSpPr>
          <p:cNvPr id="14" name="Text 9"/>
          <p:cNvSpPr/>
          <p:nvPr/>
        </p:nvSpPr>
        <p:spPr>
          <a:xfrm>
            <a:off x="4809053" y="2952750"/>
            <a:ext cx="2685097" cy="272891"/>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Phát triển giao diện đồ họa</a:t>
            </a:r>
            <a:endParaRPr lang="en-US" sz="1700" dirty="0"/>
          </a:p>
        </p:txBody>
      </p:sp>
      <p:sp>
        <p:nvSpPr>
          <p:cNvPr id="15" name="Text 10"/>
          <p:cNvSpPr/>
          <p:nvPr/>
        </p:nvSpPr>
        <p:spPr>
          <a:xfrm>
            <a:off x="4809053" y="3292316"/>
            <a:ext cx="3597712" cy="431483"/>
          </a:xfrm>
          <a:prstGeom prst="rect">
            <a:avLst/>
          </a:prstGeom>
          <a:noFill/>
          <a:ln/>
        </p:spPr>
        <p:txBody>
          <a:bodyPr wrap="square" lIns="0" tIns="0" rIns="0" bIns="0" rtlCol="0" anchor="t"/>
          <a:lstStyle/>
          <a:p>
            <a:pPr marL="0" indent="0" algn="l">
              <a:lnSpc>
                <a:spcPts val="1700"/>
              </a:lnSpc>
              <a:buNone/>
            </a:pPr>
            <a:r>
              <a:rPr lang="en-US" sz="1250" dirty="0">
                <a:solidFill>
                  <a:srgbClr val="272525"/>
                </a:solidFill>
                <a:latin typeface="Inter" pitchFamily="34" charset="0"/>
                <a:ea typeface="Inter" pitchFamily="34" charset="-122"/>
                <a:cs typeface="Inter" pitchFamily="34" charset="-120"/>
              </a:rPr>
              <a:t>Xây dựng GUI thân thiện hơn bằng Swing/JavaFX hoặc phiên bản Web.</a:t>
            </a:r>
            <a:endParaRPr lang="en-US" sz="1250" dirty="0"/>
          </a:p>
        </p:txBody>
      </p:sp>
      <p:sp>
        <p:nvSpPr>
          <p:cNvPr id="16" name="Shape 11"/>
          <p:cNvSpPr/>
          <p:nvPr/>
        </p:nvSpPr>
        <p:spPr>
          <a:xfrm>
            <a:off x="555665" y="4254579"/>
            <a:ext cx="8032671" cy="1133713"/>
          </a:xfrm>
          <a:prstGeom prst="roundRect">
            <a:avLst>
              <a:gd name="adj" fmla="val 9679"/>
            </a:avLst>
          </a:prstGeom>
          <a:solidFill>
            <a:srgbClr val="FDFAF7"/>
          </a:solidFill>
          <a:ln/>
        </p:spPr>
      </p:sp>
      <p:sp>
        <p:nvSpPr>
          <p:cNvPr id="17" name="Shape 12"/>
          <p:cNvSpPr/>
          <p:nvPr/>
        </p:nvSpPr>
        <p:spPr>
          <a:xfrm>
            <a:off x="555665" y="4231719"/>
            <a:ext cx="8032671" cy="91440"/>
          </a:xfrm>
          <a:prstGeom prst="roundRect">
            <a:avLst>
              <a:gd name="adj" fmla="val 72924"/>
            </a:avLst>
          </a:prstGeom>
          <a:solidFill>
            <a:srgbClr val="6237C8"/>
          </a:solidFill>
          <a:ln/>
        </p:spPr>
      </p:sp>
      <p:sp>
        <p:nvSpPr>
          <p:cNvPr id="18" name="Shape 13"/>
          <p:cNvSpPr/>
          <p:nvPr/>
        </p:nvSpPr>
        <p:spPr>
          <a:xfrm>
            <a:off x="4333875" y="4016454"/>
            <a:ext cx="476250" cy="476250"/>
          </a:xfrm>
          <a:prstGeom prst="roundRect">
            <a:avLst>
              <a:gd name="adj" fmla="val 192000"/>
            </a:avLst>
          </a:prstGeom>
          <a:solidFill>
            <a:srgbClr val="6237C8"/>
          </a:solidFill>
          <a:ln/>
        </p:spPr>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76750" y="4159329"/>
            <a:ext cx="190500" cy="190500"/>
          </a:xfrm>
          <a:prstGeom prst="rect">
            <a:avLst/>
          </a:prstGeom>
        </p:spPr>
      </p:pic>
      <p:sp>
        <p:nvSpPr>
          <p:cNvPr id="20" name="Text 14"/>
          <p:cNvSpPr/>
          <p:nvPr/>
        </p:nvSpPr>
        <p:spPr>
          <a:xfrm>
            <a:off x="737235" y="4651415"/>
            <a:ext cx="2881908" cy="272891"/>
          </a:xfrm>
          <a:prstGeom prst="rect">
            <a:avLst/>
          </a:prstGeom>
          <a:noFill/>
          <a:ln/>
        </p:spPr>
        <p:txBody>
          <a:bodyPr wrap="none" lIns="0" tIns="0" rIns="0" bIns="0" rtlCol="0" anchor="t"/>
          <a:lstStyle/>
          <a:p>
            <a:pPr marL="0" indent="0" algn="l">
              <a:lnSpc>
                <a:spcPts val="2100"/>
              </a:lnSpc>
              <a:buNone/>
            </a:pPr>
            <a:r>
              <a:rPr lang="en-US" sz="1700" b="1" dirty="0">
                <a:solidFill>
                  <a:srgbClr val="272525"/>
                </a:solidFill>
                <a:latin typeface="Petrona Bold" pitchFamily="34" charset="0"/>
                <a:ea typeface="Petrona Bold" pitchFamily="34" charset="-122"/>
                <a:cs typeface="Petrona Bold" pitchFamily="34" charset="-120"/>
              </a:rPr>
              <a:t>Thêm chức năng phân quyền</a:t>
            </a:r>
            <a:endParaRPr lang="en-US" sz="1700" dirty="0"/>
          </a:p>
        </p:txBody>
      </p:sp>
      <p:sp>
        <p:nvSpPr>
          <p:cNvPr id="21" name="Text 15"/>
          <p:cNvSpPr/>
          <p:nvPr/>
        </p:nvSpPr>
        <p:spPr>
          <a:xfrm>
            <a:off x="737235" y="4990981"/>
            <a:ext cx="7669530" cy="215741"/>
          </a:xfrm>
          <a:prstGeom prst="rect">
            <a:avLst/>
          </a:prstGeom>
          <a:noFill/>
          <a:ln/>
        </p:spPr>
        <p:txBody>
          <a:bodyPr wrap="none" lIns="0" tIns="0" rIns="0" bIns="0" rtlCol="0" anchor="t"/>
          <a:lstStyle/>
          <a:p>
            <a:pPr marL="0" indent="0" algn="l">
              <a:lnSpc>
                <a:spcPts val="1700"/>
              </a:lnSpc>
              <a:buNone/>
            </a:pPr>
            <a:r>
              <a:rPr lang="en-US" sz="1250" dirty="0">
                <a:solidFill>
                  <a:srgbClr val="272525"/>
                </a:solidFill>
                <a:latin typeface="Inter" pitchFamily="34" charset="0"/>
                <a:ea typeface="Inter" pitchFamily="34" charset="-122"/>
                <a:cs typeface="Inter" pitchFamily="34" charset="-120"/>
              </a:rPr>
              <a:t>Phân biệt quyền Admin và User để quản lý hệ thống chặt chẽ hơn.</a:t>
            </a:r>
            <a:endParaRPr lang="en-US" sz="1250" dirty="0"/>
          </a:p>
        </p:txBody>
      </p:sp>
      <p:sp>
        <p:nvSpPr>
          <p:cNvPr id="22" name="Text 16"/>
          <p:cNvSpPr/>
          <p:nvPr/>
        </p:nvSpPr>
        <p:spPr>
          <a:xfrm>
            <a:off x="793790" y="5679996"/>
            <a:ext cx="7221379" cy="436602"/>
          </a:xfrm>
          <a:prstGeom prst="rect">
            <a:avLst/>
          </a:prstGeom>
          <a:noFill/>
          <a:ln/>
        </p:spPr>
        <p:txBody>
          <a:bodyPr wrap="none" lIns="0" tIns="0" rIns="0" bIns="0" rtlCol="0" anchor="t"/>
          <a:lstStyle/>
          <a:p>
            <a:pPr marL="0" indent="0" algn="l">
              <a:lnSpc>
                <a:spcPts val="3400"/>
              </a:lnSpc>
              <a:buNone/>
            </a:pPr>
            <a:r>
              <a:rPr lang="en-US" sz="2750" b="1" dirty="0">
                <a:solidFill>
                  <a:srgbClr val="002060"/>
                </a:solidFill>
                <a:latin typeface="Petrona Bold" pitchFamily="34" charset="0"/>
                <a:ea typeface="Petrona Bold" pitchFamily="34" charset="-122"/>
                <a:cs typeface="Petrona Bold" pitchFamily="34" charset="-120"/>
              </a:rPr>
              <a:t>"Cảm ơn quý thầy cô và các bạn đã lắng nghe!"</a:t>
            </a:r>
            <a:endParaRPr lang="en-US" sz="2750" dirty="0">
              <a:solidFill>
                <a:srgbClr val="002060"/>
              </a:solidFill>
            </a:endParaRPr>
          </a:p>
        </p:txBody>
      </p:sp>
      <p:sp>
        <p:nvSpPr>
          <p:cNvPr id="23" name="Text 17"/>
          <p:cNvSpPr/>
          <p:nvPr/>
        </p:nvSpPr>
        <p:spPr>
          <a:xfrm>
            <a:off x="793790" y="6283285"/>
            <a:ext cx="7794546" cy="215741"/>
          </a:xfrm>
          <a:prstGeom prst="rect">
            <a:avLst/>
          </a:prstGeom>
          <a:noFill/>
          <a:ln/>
        </p:spPr>
        <p:txBody>
          <a:bodyPr wrap="none" lIns="0" tIns="0" rIns="0" bIns="0" rtlCol="0" anchor="t"/>
          <a:lstStyle/>
          <a:p>
            <a:pPr marL="0" indent="0" algn="l">
              <a:lnSpc>
                <a:spcPts val="1700"/>
              </a:lnSpc>
              <a:buNone/>
            </a:pPr>
            <a:r>
              <a:rPr lang="en-US" sz="1250" dirty="0">
                <a:solidFill>
                  <a:srgbClr val="272525"/>
                </a:solidFill>
                <a:latin typeface="Inter" pitchFamily="34" charset="0"/>
                <a:ea typeface="Inter" pitchFamily="34" charset="-122"/>
                <a:cs typeface="Inter" pitchFamily="34" charset="-120"/>
              </a:rPr>
              <a:t>Mọi câu hỏi và đóng góp xin mời quý vị đặt ra ngay bây giờ.</a:t>
            </a:r>
            <a:endParaRPr lang="en-US" sz="1250" dirty="0"/>
          </a:p>
        </p:txBody>
      </p:sp>
      <p:sp>
        <p:nvSpPr>
          <p:cNvPr id="24" name="Shape 18"/>
          <p:cNvSpPr/>
          <p:nvPr/>
        </p:nvSpPr>
        <p:spPr>
          <a:xfrm>
            <a:off x="555665" y="5513308"/>
            <a:ext cx="22860" cy="1110734"/>
          </a:xfrm>
          <a:prstGeom prst="rect">
            <a:avLst/>
          </a:prstGeom>
          <a:solidFill>
            <a:srgbClr val="6237C8"/>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496741" y="423863"/>
            <a:ext cx="4920377" cy="480060"/>
          </a:xfrm>
          <a:prstGeom prst="rect">
            <a:avLst/>
          </a:prstGeom>
          <a:noFill/>
          <a:ln/>
        </p:spPr>
        <p:txBody>
          <a:bodyPr wrap="none" lIns="0" tIns="0" rIns="0" bIns="0" rtlCol="0" anchor="t"/>
          <a:lstStyle/>
          <a:p>
            <a:pPr marL="0" indent="0" algn="l">
              <a:lnSpc>
                <a:spcPts val="3750"/>
              </a:lnSpc>
              <a:buNone/>
            </a:pPr>
            <a:r>
              <a:rPr lang="en-US" sz="3000" b="1" dirty="0">
                <a:solidFill>
                  <a:srgbClr val="002060"/>
                </a:solidFill>
                <a:latin typeface="Petrona Bold" pitchFamily="34" charset="0"/>
                <a:ea typeface="Petrona Bold" pitchFamily="34" charset="-122"/>
                <a:cs typeface="Petrona Bold" pitchFamily="34" charset="-120"/>
              </a:rPr>
              <a:t>Đặt vấn đề &amp; Mục tiêu dự án</a:t>
            </a:r>
            <a:endParaRPr lang="en-US" sz="3000" dirty="0">
              <a:solidFill>
                <a:srgbClr val="002060"/>
              </a:solidFill>
            </a:endParaRPr>
          </a:p>
        </p:txBody>
      </p:sp>
      <p:sp>
        <p:nvSpPr>
          <p:cNvPr id="3" name="Text 1"/>
          <p:cNvSpPr/>
          <p:nvPr/>
        </p:nvSpPr>
        <p:spPr>
          <a:xfrm>
            <a:off x="2496741" y="1118830"/>
            <a:ext cx="2304455" cy="288131"/>
          </a:xfrm>
          <a:prstGeom prst="rect">
            <a:avLst/>
          </a:prstGeom>
          <a:noFill/>
          <a:ln/>
        </p:spPr>
        <p:txBody>
          <a:bodyPr wrap="none" lIns="0" tIns="0" rIns="0" bIns="0" rtlCol="0" anchor="t"/>
          <a:lstStyle/>
          <a:p>
            <a:pPr marL="0" indent="0" algn="l">
              <a:lnSpc>
                <a:spcPts val="2250"/>
              </a:lnSpc>
              <a:buNone/>
            </a:pPr>
            <a:r>
              <a:rPr lang="en-US" sz="1800" b="1" dirty="0">
                <a:solidFill>
                  <a:srgbClr val="002060"/>
                </a:solidFill>
                <a:latin typeface="Petrona Bold" pitchFamily="34" charset="0"/>
                <a:ea typeface="Petrona Bold" pitchFamily="34" charset="-122"/>
                <a:cs typeface="Petrona Bold" pitchFamily="34" charset="-120"/>
              </a:rPr>
              <a:t>Bối cảnh</a:t>
            </a:r>
            <a:endParaRPr lang="en-US" sz="1800" dirty="0">
              <a:solidFill>
                <a:srgbClr val="002060"/>
              </a:solidFill>
            </a:endParaRPr>
          </a:p>
        </p:txBody>
      </p:sp>
      <p:sp>
        <p:nvSpPr>
          <p:cNvPr id="4" name="Text 2"/>
          <p:cNvSpPr/>
          <p:nvPr/>
        </p:nvSpPr>
        <p:spPr>
          <a:xfrm>
            <a:off x="2496741" y="1492925"/>
            <a:ext cx="4648081" cy="721995"/>
          </a:xfrm>
          <a:prstGeom prst="rect">
            <a:avLst/>
          </a:prstGeom>
          <a:noFill/>
          <a:ln/>
        </p:spPr>
        <p:txBody>
          <a:bodyPr wrap="square" lIns="0" tIns="0" rIns="0" bIns="0" rtlCol="0" anchor="t"/>
          <a:lstStyle/>
          <a:p>
            <a:pPr>
              <a:lnSpc>
                <a:spcPts val="1400"/>
              </a:lnSpc>
            </a:pPr>
            <a:r>
              <a:rPr lang="vi-VN" sz="1050" dirty="0"/>
              <a:t>Trong thực tế, tại nhiều lớp học hoặc trung tâm đào tạo quy mô nhỏ, việc quản lý thông tin sinh viên vẫn thường được thực hiện thủ công bằng sổ sách hoặc file Excel đơn giản. Cách quản lý này tồn tại nhiều hạn chế </a:t>
            </a:r>
            <a:endParaRPr lang="en-US" sz="1050" dirty="0"/>
          </a:p>
        </p:txBody>
      </p:sp>
      <p:pic>
        <p:nvPicPr>
          <p:cNvPr id="5" name="Image 0" descr="preencoded.png"/>
          <p:cNvPicPr>
            <a:picLocks noChangeAspect="1"/>
          </p:cNvPicPr>
          <p:nvPr/>
        </p:nvPicPr>
        <p:blipFill>
          <a:blip r:embed="rId3"/>
          <a:stretch>
            <a:fillRect/>
          </a:stretch>
        </p:blipFill>
        <p:spPr>
          <a:xfrm>
            <a:off x="2477155" y="2352318"/>
            <a:ext cx="4648081" cy="4648081"/>
          </a:xfrm>
          <a:prstGeom prst="rect">
            <a:avLst/>
          </a:prstGeom>
        </p:spPr>
      </p:pic>
      <p:sp>
        <p:nvSpPr>
          <p:cNvPr id="6" name="Text 3"/>
          <p:cNvSpPr/>
          <p:nvPr/>
        </p:nvSpPr>
        <p:spPr>
          <a:xfrm>
            <a:off x="7493198" y="1118830"/>
            <a:ext cx="2304455" cy="288131"/>
          </a:xfrm>
          <a:prstGeom prst="rect">
            <a:avLst/>
          </a:prstGeom>
          <a:noFill/>
          <a:ln/>
        </p:spPr>
        <p:txBody>
          <a:bodyPr wrap="none" lIns="0" tIns="0" rIns="0" bIns="0" rtlCol="0" anchor="t"/>
          <a:lstStyle/>
          <a:p>
            <a:pPr marL="0" indent="0" algn="l">
              <a:lnSpc>
                <a:spcPts val="2250"/>
              </a:lnSpc>
              <a:buNone/>
            </a:pPr>
            <a:r>
              <a:rPr lang="en-US" sz="1800" b="1" dirty="0">
                <a:solidFill>
                  <a:srgbClr val="002060"/>
                </a:solidFill>
                <a:latin typeface="Petrona Bold" pitchFamily="34" charset="0"/>
                <a:ea typeface="Petrona Bold" pitchFamily="34" charset="-122"/>
                <a:cs typeface="Petrona Bold" pitchFamily="34" charset="-120"/>
              </a:rPr>
              <a:t>Giải pháp</a:t>
            </a:r>
            <a:endParaRPr lang="en-US" sz="1800" dirty="0">
              <a:solidFill>
                <a:srgbClr val="002060"/>
              </a:solidFill>
            </a:endParaRPr>
          </a:p>
        </p:txBody>
      </p:sp>
      <p:sp>
        <p:nvSpPr>
          <p:cNvPr id="7" name="Text 4"/>
          <p:cNvSpPr/>
          <p:nvPr/>
        </p:nvSpPr>
        <p:spPr>
          <a:xfrm>
            <a:off x="7493198" y="1492925"/>
            <a:ext cx="4648081" cy="721995"/>
          </a:xfrm>
          <a:prstGeom prst="rect">
            <a:avLst/>
          </a:prstGeom>
          <a:noFill/>
          <a:ln/>
        </p:spPr>
        <p:txBody>
          <a:bodyPr wrap="square" lIns="0" tIns="0" rIns="0" bIns="0" rtlCol="0" anchor="t"/>
          <a:lstStyle/>
          <a:p>
            <a:r>
              <a:rPr lang="vi-VN" sz="1050" dirty="0"/>
              <a:t>Giải pháp là xây dựng một ứng dụng Java Console có menu tương tác, cho</a:t>
            </a:r>
            <a:br>
              <a:rPr lang="vi-VN" sz="1050" dirty="0"/>
            </a:br>
            <a:r>
              <a:rPr lang="vi-VN" sz="1050" dirty="0"/>
              <a:t>phép người dùng luyện tập các bài toán thuật toán cơ bản về mảng, chuỗi</a:t>
            </a:r>
            <a:br>
              <a:rPr lang="vi-VN" sz="1050" dirty="0"/>
            </a:br>
            <a:r>
              <a:rPr lang="vi-VN" sz="1050" dirty="0"/>
              <a:t>và số học bằng cách nhập dữ liệu và xem kết quả trực tiếp.</a:t>
            </a:r>
          </a:p>
          <a:p>
            <a:br>
              <a:rPr lang="vi-VN" sz="1050" dirty="0"/>
            </a:br>
            <a:endParaRPr lang="en-US" sz="1050" dirty="0"/>
          </a:p>
        </p:txBody>
      </p:sp>
      <p:pic>
        <p:nvPicPr>
          <p:cNvPr id="8" name="Image 1" descr="preencoded.png"/>
          <p:cNvPicPr>
            <a:picLocks noChangeAspect="1"/>
          </p:cNvPicPr>
          <p:nvPr/>
        </p:nvPicPr>
        <p:blipFill>
          <a:blip r:embed="rId4"/>
          <a:stretch>
            <a:fillRect/>
          </a:stretch>
        </p:blipFill>
        <p:spPr>
          <a:xfrm>
            <a:off x="7493198" y="2311598"/>
            <a:ext cx="4648081" cy="4648081"/>
          </a:xfrm>
          <a:prstGeom prst="rect">
            <a:avLst/>
          </a:prstGeom>
        </p:spPr>
      </p:pic>
      <p:sp>
        <p:nvSpPr>
          <p:cNvPr id="9" name="Shape 5"/>
          <p:cNvSpPr/>
          <p:nvPr/>
        </p:nvSpPr>
        <p:spPr>
          <a:xfrm>
            <a:off x="2481501" y="7137797"/>
            <a:ext cx="30480" cy="683062"/>
          </a:xfrm>
          <a:prstGeom prst="rect">
            <a:avLst/>
          </a:prstGeom>
          <a:solidFill>
            <a:srgbClr val="6237C8"/>
          </a:solidFill>
          <a:ln/>
        </p:spPr>
      </p:sp>
      <p:sp>
        <p:nvSpPr>
          <p:cNvPr id="10" name="Text 6"/>
          <p:cNvSpPr/>
          <p:nvPr/>
        </p:nvSpPr>
        <p:spPr>
          <a:xfrm>
            <a:off x="2666881" y="7153037"/>
            <a:ext cx="1920359" cy="240030"/>
          </a:xfrm>
          <a:prstGeom prst="rect">
            <a:avLst/>
          </a:prstGeom>
          <a:noFill/>
          <a:ln/>
        </p:spPr>
        <p:txBody>
          <a:bodyPr wrap="none" lIns="0" tIns="0" rIns="0" bIns="0" rtlCol="0" anchor="t"/>
          <a:lstStyle/>
          <a:p>
            <a:pPr marL="0" indent="0" algn="l">
              <a:lnSpc>
                <a:spcPts val="1850"/>
              </a:lnSpc>
              <a:buNone/>
            </a:pPr>
            <a:r>
              <a:rPr lang="en-US" sz="1500" b="1" dirty="0">
                <a:solidFill>
                  <a:srgbClr val="272525"/>
                </a:solidFill>
                <a:latin typeface="Petrona Bold" pitchFamily="34" charset="0"/>
                <a:ea typeface="Petrona Bold" pitchFamily="34" charset="-122"/>
                <a:cs typeface="Petrona Bold" pitchFamily="34" charset="-120"/>
              </a:rPr>
              <a:t>Mục tiêu dự án</a:t>
            </a:r>
            <a:endParaRPr lang="en-US" sz="1500" dirty="0"/>
          </a:p>
        </p:txBody>
      </p:sp>
      <p:sp>
        <p:nvSpPr>
          <p:cNvPr id="11" name="Text 7"/>
          <p:cNvSpPr/>
          <p:nvPr/>
        </p:nvSpPr>
        <p:spPr>
          <a:xfrm>
            <a:off x="2666881" y="7444621"/>
            <a:ext cx="9466778" cy="360998"/>
          </a:xfrm>
          <a:prstGeom prst="rect">
            <a:avLst/>
          </a:prstGeom>
          <a:noFill/>
          <a:ln/>
        </p:spPr>
        <p:txBody>
          <a:bodyPr wrap="square" lIns="0" tIns="0" rIns="0" bIns="0" rtlCol="0" anchor="t"/>
          <a:lstStyle/>
          <a:p>
            <a:pPr marL="0" indent="0" algn="l">
              <a:lnSpc>
                <a:spcPts val="1400"/>
              </a:lnSpc>
              <a:buNone/>
            </a:pPr>
            <a:r>
              <a:rPr lang="en-US" sz="1050" dirty="0">
                <a:solidFill>
                  <a:srgbClr val="272525"/>
                </a:solidFill>
                <a:latin typeface="Inter" pitchFamily="34" charset="0"/>
                <a:ea typeface="Inter" pitchFamily="34" charset="-122"/>
                <a:cs typeface="Inter" pitchFamily="34" charset="-120"/>
              </a:rPr>
              <a:t>Áp dụng thành thạo kiến thức Java căn bản (Mảng, Vòng lặp, Chuỗi, Regex) vào thực tế. Rèn luyện tư duy lập trình logic và kỹ năng làm việc nhóm hiệu quả với Git/GitHub.</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134785"/>
            <a:ext cx="1499354" cy="426244"/>
          </a:xfrm>
          <a:prstGeom prst="roundRect">
            <a:avLst>
              <a:gd name="adj" fmla="val 17880"/>
            </a:avLst>
          </a:prstGeom>
          <a:solidFill>
            <a:srgbClr val="E0D7F4"/>
          </a:solidFill>
          <a:ln/>
        </p:spPr>
      </p:sp>
      <p:sp>
        <p:nvSpPr>
          <p:cNvPr id="3" name="Text 1"/>
          <p:cNvSpPr/>
          <p:nvPr/>
        </p:nvSpPr>
        <p:spPr>
          <a:xfrm>
            <a:off x="929878" y="1202769"/>
            <a:ext cx="1227177"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QUAN TRỌNG</a:t>
            </a:r>
            <a:endParaRPr lang="en-US" sz="1400" dirty="0"/>
          </a:p>
        </p:txBody>
      </p:sp>
      <p:sp>
        <p:nvSpPr>
          <p:cNvPr id="4" name="Text 2"/>
          <p:cNvSpPr/>
          <p:nvPr/>
        </p:nvSpPr>
        <p:spPr>
          <a:xfrm>
            <a:off x="793790" y="1651754"/>
            <a:ext cx="6237684" cy="779621"/>
          </a:xfrm>
          <a:prstGeom prst="rect">
            <a:avLst/>
          </a:prstGeom>
          <a:noFill/>
          <a:ln/>
        </p:spPr>
        <p:txBody>
          <a:bodyPr wrap="none" lIns="0" tIns="0" rIns="0" bIns="0" rtlCol="0" anchor="t"/>
          <a:lstStyle/>
          <a:p>
            <a:pPr marL="0" indent="0" algn="l">
              <a:lnSpc>
                <a:spcPts val="6100"/>
              </a:lnSpc>
              <a:buNone/>
            </a:pPr>
            <a:r>
              <a:rPr lang="en-US" sz="4900" b="1" dirty="0">
                <a:solidFill>
                  <a:srgbClr val="002060"/>
                </a:solidFill>
                <a:latin typeface="Petrona Bold" pitchFamily="34" charset="0"/>
                <a:ea typeface="Petrona Bold" pitchFamily="34" charset="-122"/>
                <a:cs typeface="Petrona Bold" pitchFamily="34" charset="-120"/>
              </a:rPr>
              <a:t>Phân công công việc</a:t>
            </a:r>
            <a:endParaRPr lang="en-US" sz="4900" dirty="0">
              <a:solidFill>
                <a:srgbClr val="002060"/>
              </a:solidFill>
            </a:endParaRPr>
          </a:p>
        </p:txBody>
      </p:sp>
      <p:sp>
        <p:nvSpPr>
          <p:cNvPr id="5" name="Text 3"/>
          <p:cNvSpPr/>
          <p:nvPr/>
        </p:nvSpPr>
        <p:spPr>
          <a:xfrm>
            <a:off x="793790" y="277153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Dưới đây là bảng phân công chi tiết công việc của từng thành viên trong nhóm, đảm bảo mỗi người đều đóng góp vào sự thành công của dự án.</a:t>
            </a:r>
            <a:endParaRPr lang="en-US" sz="1750" dirty="0"/>
          </a:p>
        </p:txBody>
      </p:sp>
      <p:sp>
        <p:nvSpPr>
          <p:cNvPr id="6" name="Shape 4"/>
          <p:cNvSpPr/>
          <p:nvPr/>
        </p:nvSpPr>
        <p:spPr>
          <a:xfrm>
            <a:off x="793790" y="3752493"/>
            <a:ext cx="13042821" cy="3342322"/>
          </a:xfrm>
          <a:prstGeom prst="roundRect">
            <a:avLst>
              <a:gd name="adj" fmla="val 2850"/>
            </a:avLst>
          </a:prstGeom>
          <a:noFill/>
          <a:ln w="7620">
            <a:solidFill>
              <a:srgbClr val="000000">
                <a:alpha val="8000"/>
              </a:srgbClr>
            </a:solidFill>
            <a:prstDash val="solid"/>
          </a:ln>
        </p:spPr>
      </p:sp>
      <p:sp>
        <p:nvSpPr>
          <p:cNvPr id="7" name="Shape 5"/>
          <p:cNvSpPr/>
          <p:nvPr/>
        </p:nvSpPr>
        <p:spPr>
          <a:xfrm>
            <a:off x="801410" y="3760113"/>
            <a:ext cx="13027581" cy="650319"/>
          </a:xfrm>
          <a:prstGeom prst="rect">
            <a:avLst/>
          </a:prstGeom>
          <a:solidFill>
            <a:srgbClr val="FFFFFF">
              <a:alpha val="4000"/>
            </a:srgbClr>
          </a:solidFill>
          <a:ln/>
        </p:spPr>
      </p:sp>
      <p:sp>
        <p:nvSpPr>
          <p:cNvPr id="8" name="Text 6"/>
          <p:cNvSpPr/>
          <p:nvPr/>
        </p:nvSpPr>
        <p:spPr>
          <a:xfrm>
            <a:off x="1028462" y="3903821"/>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Thành viên</a:t>
            </a:r>
            <a:endParaRPr lang="en-US" sz="1750" dirty="0"/>
          </a:p>
        </p:txBody>
      </p:sp>
      <p:sp>
        <p:nvSpPr>
          <p:cNvPr id="9" name="Text 7"/>
          <p:cNvSpPr/>
          <p:nvPr/>
        </p:nvSpPr>
        <p:spPr>
          <a:xfrm>
            <a:off x="3637717" y="3903821"/>
            <a:ext cx="214419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Vai trò</a:t>
            </a:r>
            <a:endParaRPr lang="en-US" sz="1750" dirty="0"/>
          </a:p>
        </p:txBody>
      </p:sp>
      <p:sp>
        <p:nvSpPr>
          <p:cNvPr id="10" name="Text 8"/>
          <p:cNvSpPr/>
          <p:nvPr/>
        </p:nvSpPr>
        <p:spPr>
          <a:xfrm>
            <a:off x="6243161" y="3903821"/>
            <a:ext cx="4749760"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Nhiệm vụ chính</a:t>
            </a:r>
            <a:endParaRPr lang="en-US" sz="1750" dirty="0"/>
          </a:p>
        </p:txBody>
      </p:sp>
      <p:sp>
        <p:nvSpPr>
          <p:cNvPr id="11" name="Text 9"/>
          <p:cNvSpPr/>
          <p:nvPr/>
        </p:nvSpPr>
        <p:spPr>
          <a:xfrm>
            <a:off x="11454170" y="3903821"/>
            <a:ext cx="2148007"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Mức độ hoàn thành</a:t>
            </a:r>
            <a:endParaRPr lang="en-US" sz="1750" dirty="0"/>
          </a:p>
        </p:txBody>
      </p:sp>
      <p:sp>
        <p:nvSpPr>
          <p:cNvPr id="12" name="Shape 10"/>
          <p:cNvSpPr/>
          <p:nvPr/>
        </p:nvSpPr>
        <p:spPr>
          <a:xfrm>
            <a:off x="801410" y="4410432"/>
            <a:ext cx="13027581" cy="1013222"/>
          </a:xfrm>
          <a:prstGeom prst="rect">
            <a:avLst/>
          </a:prstGeom>
          <a:solidFill>
            <a:srgbClr val="000000">
              <a:alpha val="4000"/>
            </a:srgbClr>
          </a:solidFill>
          <a:ln/>
        </p:spPr>
        <p:txBody>
          <a:bodyPr/>
          <a:lstStyle/>
          <a:p>
            <a:endParaRPr lang="en-US" dirty="0"/>
          </a:p>
        </p:txBody>
      </p:sp>
      <p:sp>
        <p:nvSpPr>
          <p:cNvPr id="13" name="Text 11"/>
          <p:cNvSpPr/>
          <p:nvPr/>
        </p:nvSpPr>
        <p:spPr>
          <a:xfrm>
            <a:off x="1028462" y="4554141"/>
            <a:ext cx="2148007" cy="362903"/>
          </a:xfrm>
          <a:prstGeom prst="rect">
            <a:avLst/>
          </a:prstGeom>
          <a:noFill/>
          <a:ln/>
        </p:spPr>
        <p:txBody>
          <a:bodyPr wrap="none" lIns="0" tIns="0" rIns="0" bIns="0" rtlCol="0" anchor="t"/>
          <a:lstStyle/>
          <a:p>
            <a:pPr marL="0" indent="0" algn="l">
              <a:lnSpc>
                <a:spcPts val="2850"/>
              </a:lnSpc>
              <a:buNone/>
            </a:pPr>
            <a:r>
              <a:rPr lang="vi-VN" sz="1750" dirty="0"/>
              <a:t>Nguyễn Sơn Minh</a:t>
            </a:r>
            <a:endParaRPr lang="en-US" sz="1750" dirty="0"/>
          </a:p>
        </p:txBody>
      </p:sp>
      <p:sp>
        <p:nvSpPr>
          <p:cNvPr id="14" name="Text 12"/>
          <p:cNvSpPr/>
          <p:nvPr/>
        </p:nvSpPr>
        <p:spPr>
          <a:xfrm>
            <a:off x="3637717" y="4554141"/>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Team Leader</a:t>
            </a:r>
            <a:endParaRPr lang="en-US" sz="1750" dirty="0"/>
          </a:p>
        </p:txBody>
      </p:sp>
      <p:sp>
        <p:nvSpPr>
          <p:cNvPr id="15" name="Text 13"/>
          <p:cNvSpPr/>
          <p:nvPr/>
        </p:nvSpPr>
        <p:spPr>
          <a:xfrm>
            <a:off x="6243161" y="4554141"/>
            <a:ext cx="4749760" cy="725805"/>
          </a:xfrm>
          <a:prstGeom prst="rect">
            <a:avLst/>
          </a:prstGeom>
          <a:noFill/>
          <a:ln/>
        </p:spPr>
        <p:txBody>
          <a:bodyPr wrap="square" lIns="0" tIns="0" rIns="0" bIns="0" rtlCol="0" anchor="t"/>
          <a:lstStyle/>
          <a:p>
            <a:pPr marL="0" indent="0" algn="l">
              <a:lnSpc>
                <a:spcPts val="2850"/>
              </a:lnSpc>
              <a:buNone/>
            </a:pPr>
            <a:r>
              <a:rPr lang="vi-VN" sz="1750" dirty="0"/>
              <a:t>Thiết kế tổng thể</a:t>
            </a:r>
          </a:p>
          <a:p>
            <a:pPr marL="0" indent="0" algn="l">
              <a:lnSpc>
                <a:spcPts val="2850"/>
              </a:lnSpc>
              <a:buNone/>
            </a:pPr>
            <a:r>
              <a:rPr lang="vi-VN" sz="1750" dirty="0"/>
              <a:t>Xây dựng luồng xử lý</a:t>
            </a:r>
            <a:endParaRPr lang="en-US" sz="1750" dirty="0"/>
          </a:p>
        </p:txBody>
      </p:sp>
      <p:sp>
        <p:nvSpPr>
          <p:cNvPr id="16" name="Text 14"/>
          <p:cNvSpPr/>
          <p:nvPr/>
        </p:nvSpPr>
        <p:spPr>
          <a:xfrm>
            <a:off x="11454170" y="4554141"/>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100%</a:t>
            </a:r>
            <a:endParaRPr lang="en-US" sz="1750" dirty="0"/>
          </a:p>
        </p:txBody>
      </p:sp>
      <p:sp>
        <p:nvSpPr>
          <p:cNvPr id="17" name="Shape 15"/>
          <p:cNvSpPr/>
          <p:nvPr/>
        </p:nvSpPr>
        <p:spPr>
          <a:xfrm>
            <a:off x="801410" y="5423654"/>
            <a:ext cx="13027581" cy="1013222"/>
          </a:xfrm>
          <a:prstGeom prst="rect">
            <a:avLst/>
          </a:prstGeom>
          <a:solidFill>
            <a:srgbClr val="FFFFFF">
              <a:alpha val="4000"/>
            </a:srgbClr>
          </a:solidFill>
          <a:ln/>
        </p:spPr>
        <p:txBody>
          <a:bodyPr/>
          <a:lstStyle/>
          <a:p>
            <a:endParaRPr lang="en-US" dirty="0"/>
          </a:p>
        </p:txBody>
      </p:sp>
      <p:sp>
        <p:nvSpPr>
          <p:cNvPr id="18" name="Text 16"/>
          <p:cNvSpPr/>
          <p:nvPr/>
        </p:nvSpPr>
        <p:spPr>
          <a:xfrm>
            <a:off x="1028462" y="5567363"/>
            <a:ext cx="2148007" cy="362903"/>
          </a:xfrm>
          <a:prstGeom prst="rect">
            <a:avLst/>
          </a:prstGeom>
          <a:noFill/>
          <a:ln/>
        </p:spPr>
        <p:txBody>
          <a:bodyPr wrap="none" lIns="0" tIns="0" rIns="0" bIns="0" rtlCol="0" anchor="t"/>
          <a:lstStyle/>
          <a:p>
            <a:pPr marL="0" indent="0" algn="l">
              <a:lnSpc>
                <a:spcPts val="2850"/>
              </a:lnSpc>
              <a:buNone/>
            </a:pPr>
            <a:r>
              <a:rPr lang="vi-VN" sz="1750" dirty="0"/>
              <a:t>Nguyễn Thạc Hưng</a:t>
            </a:r>
            <a:endParaRPr lang="en-US" sz="1750" dirty="0"/>
          </a:p>
        </p:txBody>
      </p:sp>
      <p:sp>
        <p:nvSpPr>
          <p:cNvPr id="19" name="Text 17"/>
          <p:cNvSpPr/>
          <p:nvPr/>
        </p:nvSpPr>
        <p:spPr>
          <a:xfrm>
            <a:off x="3637717" y="5567363"/>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a:t>
            </a:r>
            <a:endParaRPr lang="en-US" sz="1750" dirty="0"/>
          </a:p>
        </p:txBody>
      </p:sp>
      <p:sp>
        <p:nvSpPr>
          <p:cNvPr id="20" name="Text 18"/>
          <p:cNvSpPr/>
          <p:nvPr/>
        </p:nvSpPr>
        <p:spPr>
          <a:xfrm>
            <a:off x="6243161" y="5567363"/>
            <a:ext cx="4749760" cy="725805"/>
          </a:xfrm>
          <a:prstGeom prst="rect">
            <a:avLst/>
          </a:prstGeom>
          <a:noFill/>
          <a:ln/>
        </p:spPr>
        <p:txBody>
          <a:bodyPr wrap="square" lIns="0" tIns="0" rIns="0" bIns="0" rtlCol="0" anchor="t"/>
          <a:lstStyle/>
          <a:p>
            <a:pPr marL="0" indent="0" algn="l">
              <a:lnSpc>
                <a:spcPts val="2850"/>
              </a:lnSpc>
              <a:buNone/>
            </a:pPr>
            <a:r>
              <a:rPr lang="vi-VN" sz="1750" dirty="0">
                <a:solidFill>
                  <a:srgbClr val="272525"/>
                </a:solidFill>
                <a:latin typeface="Inter" pitchFamily="34" charset="0"/>
                <a:ea typeface="Inter" pitchFamily="34" charset="-122"/>
                <a:cs typeface="Inter" pitchFamily="34" charset="-120"/>
              </a:rPr>
              <a:t>Hỗ trợ nhóm trưởng</a:t>
            </a:r>
          </a:p>
          <a:p>
            <a:pPr marL="0" indent="0" algn="l">
              <a:lnSpc>
                <a:spcPts val="2850"/>
              </a:lnSpc>
              <a:buNone/>
            </a:pPr>
            <a:r>
              <a:rPr lang="vi-VN" sz="1750" dirty="0">
                <a:solidFill>
                  <a:srgbClr val="272525"/>
                </a:solidFill>
                <a:latin typeface="Inter" pitchFamily="34" charset="0"/>
                <a:ea typeface="Inter" pitchFamily="34" charset="-122"/>
              </a:rPr>
              <a:t>Kiểm thử chương trình	</a:t>
            </a:r>
            <a:endParaRPr lang="en-US" sz="1750" dirty="0"/>
          </a:p>
        </p:txBody>
      </p:sp>
      <p:sp>
        <p:nvSpPr>
          <p:cNvPr id="21" name="Text 19"/>
          <p:cNvSpPr/>
          <p:nvPr/>
        </p:nvSpPr>
        <p:spPr>
          <a:xfrm>
            <a:off x="11454170" y="5567363"/>
            <a:ext cx="2148007" cy="362903"/>
          </a:xfrm>
          <a:prstGeom prst="rect">
            <a:avLst/>
          </a:prstGeom>
          <a:noFill/>
          <a:ln/>
        </p:spPr>
        <p:txBody>
          <a:bodyPr wrap="none" lIns="0" tIns="0" rIns="0" bIns="0" rtlCol="0" anchor="t"/>
          <a:lstStyle/>
          <a:p>
            <a:pPr marL="0" indent="0" algn="l">
              <a:lnSpc>
                <a:spcPts val="2850"/>
              </a:lnSpc>
              <a:buNone/>
            </a:pPr>
            <a:r>
              <a:rPr lang="vi-VN" sz="1750" dirty="0">
                <a:solidFill>
                  <a:srgbClr val="272525"/>
                </a:solidFill>
                <a:latin typeface="Inter" pitchFamily="34" charset="0"/>
                <a:ea typeface="Inter" pitchFamily="34" charset="-122"/>
                <a:cs typeface="Inter" pitchFamily="34" charset="-120"/>
              </a:rPr>
              <a:t>100</a:t>
            </a:r>
            <a:r>
              <a:rPr lang="en-US" sz="1750" dirty="0">
                <a:solidFill>
                  <a:srgbClr val="272525"/>
                </a:solidFill>
                <a:latin typeface="Inter" pitchFamily="34" charset="0"/>
                <a:ea typeface="Inter" pitchFamily="34" charset="-122"/>
                <a:cs typeface="Inter" pitchFamily="34" charset="-120"/>
              </a:rPr>
              <a:t>%</a:t>
            </a:r>
            <a:endParaRPr lang="en-US" sz="1750" dirty="0"/>
          </a:p>
        </p:txBody>
      </p:sp>
      <p:sp>
        <p:nvSpPr>
          <p:cNvPr id="22" name="Shape 20"/>
          <p:cNvSpPr/>
          <p:nvPr/>
        </p:nvSpPr>
        <p:spPr>
          <a:xfrm>
            <a:off x="801410" y="6436876"/>
            <a:ext cx="13027581" cy="650319"/>
          </a:xfrm>
          <a:prstGeom prst="rect">
            <a:avLst/>
          </a:prstGeom>
          <a:solidFill>
            <a:srgbClr val="000000">
              <a:alpha val="4000"/>
            </a:srgbClr>
          </a:solidFill>
          <a:ln/>
        </p:spPr>
      </p:sp>
      <p:sp>
        <p:nvSpPr>
          <p:cNvPr id="23" name="Text 21"/>
          <p:cNvSpPr/>
          <p:nvPr/>
        </p:nvSpPr>
        <p:spPr>
          <a:xfrm>
            <a:off x="1028462" y="6580584"/>
            <a:ext cx="21480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Lê Văn C</a:t>
            </a:r>
            <a:endParaRPr lang="en-US" sz="1750" dirty="0"/>
          </a:p>
        </p:txBody>
      </p:sp>
      <p:sp>
        <p:nvSpPr>
          <p:cNvPr id="24" name="Text 22"/>
          <p:cNvSpPr/>
          <p:nvPr/>
        </p:nvSpPr>
        <p:spPr>
          <a:xfrm>
            <a:off x="3637717" y="6580584"/>
            <a:ext cx="214419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Dev</a:t>
            </a:r>
            <a:endParaRPr lang="en-US" sz="1750" dirty="0"/>
          </a:p>
        </p:txBody>
      </p:sp>
      <p:sp>
        <p:nvSpPr>
          <p:cNvPr id="25" name="Text 23"/>
          <p:cNvSpPr/>
          <p:nvPr/>
        </p:nvSpPr>
        <p:spPr>
          <a:xfrm>
            <a:off x="6243161" y="6580584"/>
            <a:ext cx="474976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Chức năng Xóa, Thống kê, Test case</a:t>
            </a:r>
            <a:endParaRPr lang="en-US" sz="1750" dirty="0"/>
          </a:p>
        </p:txBody>
      </p:sp>
      <p:sp>
        <p:nvSpPr>
          <p:cNvPr id="26" name="Text 24"/>
          <p:cNvSpPr/>
          <p:nvPr/>
        </p:nvSpPr>
        <p:spPr>
          <a:xfrm>
            <a:off x="11454170" y="6580584"/>
            <a:ext cx="2148007" cy="362903"/>
          </a:xfrm>
          <a:prstGeom prst="rect">
            <a:avLst/>
          </a:prstGeom>
          <a:noFill/>
          <a:ln/>
        </p:spPr>
        <p:txBody>
          <a:bodyPr wrap="none" lIns="0" tIns="0" rIns="0" bIns="0" rtlCol="0" anchor="t"/>
          <a:lstStyle/>
          <a:p>
            <a:pPr marL="0" indent="0" algn="l">
              <a:lnSpc>
                <a:spcPts val="2850"/>
              </a:lnSpc>
              <a:buNone/>
            </a:pPr>
            <a:r>
              <a:rPr lang="vi-VN" sz="1750" dirty="0">
                <a:solidFill>
                  <a:srgbClr val="272525"/>
                </a:solidFill>
                <a:latin typeface="Inter" pitchFamily="34" charset="0"/>
                <a:ea typeface="Inter" pitchFamily="34" charset="-122"/>
                <a:cs typeface="Inter" pitchFamily="34" charset="-120"/>
              </a:rPr>
              <a:t>95</a:t>
            </a:r>
            <a:r>
              <a:rPr lang="en-US" sz="175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1232B-A9F1-1EBE-BB7F-BC47CA6DE920}"/>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720457EE-7DCD-6CE7-EE6F-EE39E939F277}"/>
              </a:ext>
            </a:extLst>
          </p:cNvPr>
          <p:cNvSpPr/>
          <p:nvPr/>
        </p:nvSpPr>
        <p:spPr>
          <a:xfrm>
            <a:off x="929878" y="1202769"/>
            <a:ext cx="1227177" cy="290274"/>
          </a:xfrm>
          <a:prstGeom prst="rect">
            <a:avLst/>
          </a:prstGeom>
          <a:noFill/>
          <a:ln/>
        </p:spPr>
        <p:txBody>
          <a:bodyPr wrap="none" lIns="0" tIns="0" rIns="0" bIns="0" rtlCol="0" anchor="t"/>
          <a:lstStyle/>
          <a:p>
            <a:pPr marL="0" indent="0" algn="l">
              <a:lnSpc>
                <a:spcPts val="2250"/>
              </a:lnSpc>
              <a:buNone/>
            </a:pPr>
            <a:endParaRPr lang="en-US" sz="1400" dirty="0"/>
          </a:p>
        </p:txBody>
      </p:sp>
      <p:sp>
        <p:nvSpPr>
          <p:cNvPr id="28" name="TextBox 27">
            <a:extLst>
              <a:ext uri="{FF2B5EF4-FFF2-40B4-BE49-F238E27FC236}">
                <a16:creationId xmlns:a16="http://schemas.microsoft.com/office/drawing/2014/main" id="{62ECC72B-424B-2F97-B1A9-781639923AAF}"/>
              </a:ext>
            </a:extLst>
          </p:cNvPr>
          <p:cNvSpPr txBox="1"/>
          <p:nvPr/>
        </p:nvSpPr>
        <p:spPr>
          <a:xfrm>
            <a:off x="860076" y="440311"/>
            <a:ext cx="7315200" cy="874598"/>
          </a:xfrm>
          <a:prstGeom prst="rect">
            <a:avLst/>
          </a:prstGeom>
          <a:noFill/>
        </p:spPr>
        <p:txBody>
          <a:bodyPr wrap="square">
            <a:spAutoFit/>
          </a:bodyPr>
          <a:lstStyle/>
          <a:p>
            <a:pPr marL="0" indent="0" algn="l">
              <a:lnSpc>
                <a:spcPts val="6100"/>
              </a:lnSpc>
              <a:buNone/>
            </a:pPr>
            <a:r>
              <a:rPr lang="en-US" sz="4800" b="1" dirty="0" err="1">
                <a:solidFill>
                  <a:srgbClr val="002060"/>
                </a:solidFill>
                <a:latin typeface="Petrona Bold" pitchFamily="34" charset="0"/>
                <a:ea typeface="Petrona Bold" pitchFamily="34" charset="-122"/>
                <a:cs typeface="Petrona Bold" pitchFamily="34" charset="-120"/>
              </a:rPr>
              <a:t>Phân</a:t>
            </a:r>
            <a:r>
              <a:rPr lang="en-US" sz="4800" b="1" dirty="0">
                <a:solidFill>
                  <a:srgbClr val="002060"/>
                </a:solidFill>
                <a:latin typeface="Petrona Bold" pitchFamily="34" charset="0"/>
                <a:ea typeface="Petrona Bold" pitchFamily="34" charset="-122"/>
                <a:cs typeface="Petrona Bold" pitchFamily="34" charset="-120"/>
              </a:rPr>
              <a:t> </a:t>
            </a:r>
            <a:r>
              <a:rPr lang="en-US" sz="4800" b="1" dirty="0" err="1">
                <a:solidFill>
                  <a:srgbClr val="002060"/>
                </a:solidFill>
                <a:latin typeface="Petrona Bold" pitchFamily="34" charset="0"/>
                <a:ea typeface="Petrona Bold" pitchFamily="34" charset="-122"/>
                <a:cs typeface="Petrona Bold" pitchFamily="34" charset="-120"/>
              </a:rPr>
              <a:t>công</a:t>
            </a:r>
            <a:r>
              <a:rPr lang="en-US" sz="4800" b="1" dirty="0">
                <a:solidFill>
                  <a:srgbClr val="002060"/>
                </a:solidFill>
                <a:latin typeface="Petrona Bold" pitchFamily="34" charset="0"/>
                <a:ea typeface="Petrona Bold" pitchFamily="34" charset="-122"/>
                <a:cs typeface="Petrona Bold" pitchFamily="34" charset="-120"/>
              </a:rPr>
              <a:t> </a:t>
            </a:r>
            <a:r>
              <a:rPr lang="en-US" sz="4800" b="1" dirty="0" err="1">
                <a:solidFill>
                  <a:srgbClr val="002060"/>
                </a:solidFill>
                <a:latin typeface="Petrona Bold" pitchFamily="34" charset="0"/>
                <a:ea typeface="Petrona Bold" pitchFamily="34" charset="-122"/>
                <a:cs typeface="Petrona Bold" pitchFamily="34" charset="-120"/>
              </a:rPr>
              <a:t>công</a:t>
            </a:r>
            <a:r>
              <a:rPr lang="en-US" sz="4800" b="1" dirty="0">
                <a:solidFill>
                  <a:srgbClr val="002060"/>
                </a:solidFill>
                <a:latin typeface="Petrona Bold" pitchFamily="34" charset="0"/>
                <a:ea typeface="Petrona Bold" pitchFamily="34" charset="-122"/>
                <a:cs typeface="Petrona Bold" pitchFamily="34" charset="-120"/>
              </a:rPr>
              <a:t> </a:t>
            </a:r>
            <a:r>
              <a:rPr lang="en-US" sz="4800" b="1" dirty="0" err="1">
                <a:solidFill>
                  <a:srgbClr val="002060"/>
                </a:solidFill>
                <a:latin typeface="Petrona Bold" pitchFamily="34" charset="0"/>
                <a:ea typeface="Petrona Bold" pitchFamily="34" charset="-122"/>
                <a:cs typeface="Petrona Bold" pitchFamily="34" charset="-120"/>
              </a:rPr>
              <a:t>việc</a:t>
            </a:r>
            <a:endParaRPr lang="en-US" sz="4800" dirty="0">
              <a:solidFill>
                <a:srgbClr val="002060"/>
              </a:solidFill>
            </a:endParaRPr>
          </a:p>
        </p:txBody>
      </p:sp>
      <p:pic>
        <p:nvPicPr>
          <p:cNvPr id="30" name="Picture 29">
            <a:extLst>
              <a:ext uri="{FF2B5EF4-FFF2-40B4-BE49-F238E27FC236}">
                <a16:creationId xmlns:a16="http://schemas.microsoft.com/office/drawing/2014/main" id="{4AD9DB2B-1E45-9EA4-199D-4497FA8E7EA2}"/>
              </a:ext>
            </a:extLst>
          </p:cNvPr>
          <p:cNvPicPr>
            <a:picLocks noChangeAspect="1"/>
          </p:cNvPicPr>
          <p:nvPr/>
        </p:nvPicPr>
        <p:blipFill>
          <a:blip r:embed="rId3"/>
          <a:stretch>
            <a:fillRect/>
          </a:stretch>
        </p:blipFill>
        <p:spPr>
          <a:xfrm>
            <a:off x="929878" y="1741390"/>
            <a:ext cx="12520876" cy="5285441"/>
          </a:xfrm>
          <a:prstGeom prst="rect">
            <a:avLst/>
          </a:prstGeom>
        </p:spPr>
      </p:pic>
    </p:spTree>
    <p:extLst>
      <p:ext uri="{BB962C8B-B14F-4D97-AF65-F5344CB8AC3E}">
        <p14:creationId xmlns:p14="http://schemas.microsoft.com/office/powerpoint/2010/main" val="26823558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2272"/>
            <a:ext cx="9717167" cy="779621"/>
          </a:xfrm>
          <a:prstGeom prst="rect">
            <a:avLst/>
          </a:prstGeom>
          <a:noFill/>
          <a:ln/>
        </p:spPr>
        <p:txBody>
          <a:bodyPr wrap="none" lIns="0" tIns="0" rIns="0" bIns="0" rtlCol="0" anchor="t"/>
          <a:lstStyle/>
          <a:p>
            <a:pPr marL="0" indent="0" algn="l">
              <a:lnSpc>
                <a:spcPts val="6100"/>
              </a:lnSpc>
              <a:buNone/>
            </a:pPr>
            <a:r>
              <a:rPr lang="en-US" sz="4900" b="1" dirty="0">
                <a:solidFill>
                  <a:srgbClr val="002060"/>
                </a:solidFill>
                <a:latin typeface="Petrona Bold" pitchFamily="34" charset="0"/>
                <a:ea typeface="Petrona Bold" pitchFamily="34" charset="-122"/>
                <a:cs typeface="Petrona Bold" pitchFamily="34" charset="-120"/>
              </a:rPr>
              <a:t>Các chức năng chính của hệ thống</a:t>
            </a:r>
            <a:endParaRPr lang="en-US" sz="4900" dirty="0">
              <a:solidFill>
                <a:srgbClr val="002060"/>
              </a:solidFill>
            </a:endParaRPr>
          </a:p>
        </p:txBody>
      </p:sp>
      <p:pic>
        <p:nvPicPr>
          <p:cNvPr id="3" name="Image 0" descr="preencoded.png"/>
          <p:cNvPicPr>
            <a:picLocks noChangeAspect="1"/>
          </p:cNvPicPr>
          <p:nvPr/>
        </p:nvPicPr>
        <p:blipFill>
          <a:blip r:embed="rId3"/>
          <a:stretch>
            <a:fillRect/>
          </a:stretch>
        </p:blipFill>
        <p:spPr>
          <a:xfrm>
            <a:off x="793790" y="2265521"/>
            <a:ext cx="1480185" cy="1480185"/>
          </a:xfrm>
          <a:prstGeom prst="rect">
            <a:avLst/>
          </a:prstGeom>
        </p:spPr>
      </p:pic>
      <p:sp>
        <p:nvSpPr>
          <p:cNvPr id="4" name="Text 1"/>
          <p:cNvSpPr/>
          <p:nvPr/>
        </p:nvSpPr>
        <p:spPr>
          <a:xfrm>
            <a:off x="2557463" y="2265521"/>
            <a:ext cx="2394942" cy="617282"/>
          </a:xfrm>
          <a:prstGeom prst="rect">
            <a:avLst/>
          </a:prstGeom>
          <a:noFill/>
          <a:ln/>
        </p:spPr>
        <p:txBody>
          <a:bodyPr wrap="none" lIns="0" tIns="0" rIns="0" bIns="0" rtlCol="0" anchor="t"/>
          <a:lstStyle/>
          <a:p>
            <a:pPr>
              <a:lnSpc>
                <a:spcPts val="3050"/>
              </a:lnSpc>
            </a:pPr>
            <a:r>
              <a:rPr lang="en-US" sz="2000" dirty="0"/>
              <a:t>Quản </a:t>
            </a:r>
            <a:r>
              <a:rPr lang="en-US" sz="2000" dirty="0" err="1"/>
              <a:t>lý</a:t>
            </a:r>
            <a:r>
              <a:rPr lang="en-US" sz="2000" dirty="0"/>
              <a:t> </a:t>
            </a:r>
            <a:r>
              <a:rPr lang="en-US" sz="2000" dirty="0" err="1"/>
              <a:t>thông</a:t>
            </a:r>
            <a:r>
              <a:rPr lang="en-US" sz="2000" dirty="0"/>
              <a:t> tin </a:t>
            </a:r>
            <a:r>
              <a:rPr lang="en-US" sz="2000" dirty="0" err="1"/>
              <a:t>sinh</a:t>
            </a:r>
            <a:endParaRPr lang="vi-VN" sz="2000" dirty="0"/>
          </a:p>
          <a:p>
            <a:pPr>
              <a:lnSpc>
                <a:spcPts val="3050"/>
              </a:lnSpc>
            </a:pPr>
            <a:r>
              <a:rPr lang="en-US" sz="2000" dirty="0"/>
              <a:t> </a:t>
            </a:r>
            <a:r>
              <a:rPr lang="en-US" sz="2000" dirty="0" err="1"/>
              <a:t>viên</a:t>
            </a:r>
            <a:r>
              <a:rPr lang="en-US" sz="2000" dirty="0"/>
              <a:t> (CRUD)</a:t>
            </a:r>
          </a:p>
        </p:txBody>
      </p:sp>
      <p:sp>
        <p:nvSpPr>
          <p:cNvPr id="5" name="Text 2"/>
          <p:cNvSpPr/>
          <p:nvPr/>
        </p:nvSpPr>
        <p:spPr>
          <a:xfrm>
            <a:off x="2557463" y="3189929"/>
            <a:ext cx="2394942" cy="2610577"/>
          </a:xfrm>
          <a:prstGeom prst="rect">
            <a:avLst/>
          </a:prstGeom>
          <a:noFill/>
          <a:ln/>
        </p:spPr>
        <p:txBody>
          <a:bodyPr wrap="square" lIns="0" tIns="0" rIns="0" bIns="0" rtlCol="0" anchor="t"/>
          <a:lstStyle/>
          <a:p>
            <a:pPr marL="342900" indent="-342900" algn="l">
              <a:lnSpc>
                <a:spcPts val="2850"/>
              </a:lnSpc>
              <a:buSzPct val="100000"/>
              <a:buChar char="•"/>
            </a:pPr>
            <a:r>
              <a:rPr lang="vi-VN" sz="1750" dirty="0">
                <a:solidFill>
                  <a:srgbClr val="272525"/>
                </a:solidFill>
                <a:latin typeface="Inter" pitchFamily="34" charset="0"/>
                <a:ea typeface="Inter" pitchFamily="34" charset="-122"/>
                <a:cs typeface="Inter" pitchFamily="34" charset="-120"/>
              </a:rPr>
              <a:t>Thêm sinh viên mới</a:t>
            </a:r>
          </a:p>
          <a:p>
            <a:pPr marL="342900" indent="-342900" algn="l">
              <a:lnSpc>
                <a:spcPts val="2850"/>
              </a:lnSpc>
              <a:buSzPct val="100000"/>
              <a:buChar char="•"/>
            </a:pPr>
            <a:r>
              <a:rPr lang="vi-VN" sz="1750" dirty="0">
                <a:solidFill>
                  <a:srgbClr val="272525"/>
                </a:solidFill>
                <a:latin typeface="Inter" pitchFamily="34" charset="0"/>
                <a:ea typeface="Inter" pitchFamily="34" charset="-122"/>
                <a:cs typeface="Inter" pitchFamily="34" charset="-120"/>
              </a:rPr>
              <a:t>Hiển thị danh sách sinh viên</a:t>
            </a:r>
          </a:p>
          <a:p>
            <a:pPr marL="342900" indent="-342900" algn="l">
              <a:lnSpc>
                <a:spcPts val="2850"/>
              </a:lnSpc>
              <a:buSzPct val="100000"/>
              <a:buChar char="•"/>
            </a:pPr>
            <a:r>
              <a:rPr lang="vi-VN" sz="1750" dirty="0">
                <a:solidFill>
                  <a:srgbClr val="272525"/>
                </a:solidFill>
                <a:latin typeface="Inter" pitchFamily="34" charset="0"/>
                <a:ea typeface="Inter" pitchFamily="34" charset="-122"/>
                <a:cs typeface="Inter" pitchFamily="34" charset="-120"/>
              </a:rPr>
              <a:t>Cập nhật thông tin</a:t>
            </a:r>
          </a:p>
          <a:p>
            <a:pPr marL="342900" indent="-342900" algn="l">
              <a:lnSpc>
                <a:spcPts val="2850"/>
              </a:lnSpc>
              <a:buSzPct val="100000"/>
              <a:buChar char="•"/>
            </a:pPr>
            <a:r>
              <a:rPr lang="en-US" sz="1750" dirty="0" err="1">
                <a:solidFill>
                  <a:srgbClr val="272525"/>
                </a:solidFill>
                <a:latin typeface="Inter" pitchFamily="34" charset="0"/>
                <a:ea typeface="Inter" pitchFamily="34" charset="-122"/>
                <a:cs typeface="Inter" pitchFamily="34" charset="-120"/>
              </a:rPr>
              <a:t>Xóa</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sinh</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viên</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khỏi</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danh</a:t>
            </a:r>
            <a:r>
              <a:rPr lang="en-US" sz="1750" dirty="0">
                <a:solidFill>
                  <a:srgbClr val="272525"/>
                </a:solidFill>
                <a:latin typeface="Inter" pitchFamily="34" charset="0"/>
                <a:ea typeface="Inter" pitchFamily="34" charset="-122"/>
                <a:cs typeface="Inter" pitchFamily="34" charset="-120"/>
              </a:rPr>
              <a:t> </a:t>
            </a:r>
            <a:r>
              <a:rPr lang="en-US" sz="1750" dirty="0" err="1">
                <a:solidFill>
                  <a:srgbClr val="272525"/>
                </a:solidFill>
                <a:latin typeface="Inter" pitchFamily="34" charset="0"/>
                <a:ea typeface="Inter" pitchFamily="34" charset="-122"/>
                <a:cs typeface="Inter" pitchFamily="34" charset="-120"/>
              </a:rPr>
              <a:t>sách</a:t>
            </a:r>
            <a:endParaRPr lang="en-US" sz="1750" dirty="0"/>
          </a:p>
        </p:txBody>
      </p:sp>
      <p:pic>
        <p:nvPicPr>
          <p:cNvPr id="6" name="Image 1" descr="preencoded.png"/>
          <p:cNvPicPr>
            <a:picLocks noChangeAspect="1"/>
          </p:cNvPicPr>
          <p:nvPr/>
        </p:nvPicPr>
        <p:blipFill>
          <a:blip r:embed="rId4"/>
          <a:stretch>
            <a:fillRect/>
          </a:stretch>
        </p:blipFill>
        <p:spPr>
          <a:xfrm>
            <a:off x="5235893" y="2265521"/>
            <a:ext cx="1480185" cy="1480185"/>
          </a:xfrm>
          <a:prstGeom prst="rect">
            <a:avLst/>
          </a:prstGeom>
        </p:spPr>
      </p:pic>
      <p:sp>
        <p:nvSpPr>
          <p:cNvPr id="7" name="Text 3"/>
          <p:cNvSpPr/>
          <p:nvPr/>
        </p:nvSpPr>
        <p:spPr>
          <a:xfrm>
            <a:off x="6999565" y="2265521"/>
            <a:ext cx="2394942" cy="389930"/>
          </a:xfrm>
          <a:prstGeom prst="rect">
            <a:avLst/>
          </a:prstGeom>
          <a:noFill/>
          <a:ln/>
        </p:spPr>
        <p:txBody>
          <a:bodyPr wrap="none" lIns="0" tIns="0" rIns="0" bIns="0" rtlCol="0" anchor="t"/>
          <a:lstStyle/>
          <a:p>
            <a:pPr>
              <a:lnSpc>
                <a:spcPts val="3050"/>
              </a:lnSpc>
            </a:pPr>
            <a:r>
              <a:rPr lang="en-US" sz="2000" dirty="0" err="1"/>
              <a:t>Xử</a:t>
            </a:r>
            <a:r>
              <a:rPr lang="en-US" sz="2000" dirty="0"/>
              <a:t> </a:t>
            </a:r>
            <a:r>
              <a:rPr lang="en-US" sz="2000" dirty="0" err="1"/>
              <a:t>lý</a:t>
            </a:r>
            <a:r>
              <a:rPr lang="en-US" sz="2000" dirty="0"/>
              <a:t> </a:t>
            </a:r>
            <a:r>
              <a:rPr lang="en-US" sz="2000" dirty="0" err="1"/>
              <a:t>điểm</a:t>
            </a:r>
            <a:r>
              <a:rPr lang="en-US" sz="2000" dirty="0"/>
              <a:t> </a:t>
            </a:r>
            <a:r>
              <a:rPr lang="en-US" sz="2000" dirty="0" err="1"/>
              <a:t>số</a:t>
            </a:r>
            <a:r>
              <a:rPr lang="en-US" sz="2000" dirty="0"/>
              <a:t> </a:t>
            </a:r>
            <a:r>
              <a:rPr lang="en-US" sz="2000" dirty="0" err="1"/>
              <a:t>và</a:t>
            </a:r>
            <a:r>
              <a:rPr lang="en-US" sz="2000" dirty="0"/>
              <a:t> </a:t>
            </a:r>
            <a:endParaRPr lang="vi-VN" sz="2000" dirty="0"/>
          </a:p>
          <a:p>
            <a:pPr>
              <a:lnSpc>
                <a:spcPts val="3050"/>
              </a:lnSpc>
            </a:pPr>
            <a:r>
              <a:rPr lang="en-US" sz="2000" dirty="0" err="1"/>
              <a:t>sắp</a:t>
            </a:r>
            <a:r>
              <a:rPr lang="en-US" sz="2000" dirty="0"/>
              <a:t> </a:t>
            </a:r>
            <a:r>
              <a:rPr lang="en-US" sz="2000" dirty="0" err="1"/>
              <a:t>xếp</a:t>
            </a:r>
            <a:r>
              <a:rPr lang="en-US" sz="2000" dirty="0"/>
              <a:t> </a:t>
            </a:r>
            <a:r>
              <a:rPr lang="en-US" sz="2000" dirty="0" err="1"/>
              <a:t>danh</a:t>
            </a:r>
            <a:r>
              <a:rPr lang="en-US" sz="2000" dirty="0"/>
              <a:t> </a:t>
            </a:r>
            <a:r>
              <a:rPr lang="en-US" sz="2000" dirty="0" err="1"/>
              <a:t>sách</a:t>
            </a:r>
            <a:endParaRPr lang="en-US" sz="2000" dirty="0"/>
          </a:p>
        </p:txBody>
      </p:sp>
      <p:sp>
        <p:nvSpPr>
          <p:cNvPr id="8" name="Text 4"/>
          <p:cNvSpPr/>
          <p:nvPr/>
        </p:nvSpPr>
        <p:spPr>
          <a:xfrm>
            <a:off x="6999565" y="3189929"/>
            <a:ext cx="2394942" cy="2867931"/>
          </a:xfrm>
          <a:prstGeom prst="rect">
            <a:avLst/>
          </a:prstGeom>
          <a:noFill/>
          <a:ln/>
        </p:spPr>
        <p:txBody>
          <a:bodyPr wrap="square" lIns="0" tIns="0" rIns="0" bIns="0" rtlCol="0" anchor="t"/>
          <a:lstStyle/>
          <a:p>
            <a:pPr marL="342900" indent="-342900" algn="l">
              <a:lnSpc>
                <a:spcPts val="2850"/>
              </a:lnSpc>
              <a:buSzPct val="100000"/>
              <a:buChar char="•"/>
            </a:pPr>
            <a:r>
              <a:rPr lang="vi-VN" sz="1750" dirty="0">
                <a:solidFill>
                  <a:srgbClr val="272525"/>
                </a:solidFill>
                <a:latin typeface="Inter" pitchFamily="34" charset="0"/>
                <a:ea typeface="Inter" pitchFamily="34" charset="-122"/>
                <a:cs typeface="Inter" pitchFamily="34" charset="-120"/>
              </a:rPr>
              <a:t>Tính điểm trung bình các môn</a:t>
            </a:r>
          </a:p>
          <a:p>
            <a:pPr marL="342900" indent="-342900" algn="l">
              <a:lnSpc>
                <a:spcPts val="2850"/>
              </a:lnSpc>
              <a:buSzPct val="100000"/>
              <a:buChar char="•"/>
            </a:pPr>
            <a:r>
              <a:rPr lang="vi-VN" sz="1750" dirty="0">
                <a:solidFill>
                  <a:srgbClr val="272525"/>
                </a:solidFill>
                <a:latin typeface="Inter" pitchFamily="34" charset="0"/>
                <a:ea typeface="Inter" pitchFamily="34" charset="-122"/>
                <a:cs typeface="Inter" pitchFamily="34" charset="-120"/>
              </a:rPr>
              <a:t>Xếp loại học lực</a:t>
            </a:r>
          </a:p>
          <a:p>
            <a:pPr marL="342900" indent="-342900" algn="l">
              <a:lnSpc>
                <a:spcPts val="2850"/>
              </a:lnSpc>
              <a:buSzPct val="100000"/>
              <a:buChar char="•"/>
            </a:pPr>
            <a:r>
              <a:rPr lang="vi-VN" sz="1750" dirty="0">
                <a:solidFill>
                  <a:srgbClr val="272525"/>
                </a:solidFill>
                <a:latin typeface="Inter" pitchFamily="34" charset="0"/>
                <a:ea typeface="Inter" pitchFamily="34" charset="-122"/>
              </a:rPr>
              <a:t>Sắp xếp tên sinh viên theo điểm và tên</a:t>
            </a:r>
            <a:endParaRPr lang="en-US" sz="1750" dirty="0"/>
          </a:p>
        </p:txBody>
      </p:sp>
      <p:pic>
        <p:nvPicPr>
          <p:cNvPr id="9" name="Image 2" descr="preencoded.png"/>
          <p:cNvPicPr>
            <a:picLocks noChangeAspect="1"/>
          </p:cNvPicPr>
          <p:nvPr/>
        </p:nvPicPr>
        <p:blipFill>
          <a:blip r:embed="rId5"/>
          <a:stretch>
            <a:fillRect/>
          </a:stretch>
        </p:blipFill>
        <p:spPr>
          <a:xfrm>
            <a:off x="9677995" y="2265521"/>
            <a:ext cx="1480185" cy="1480185"/>
          </a:xfrm>
          <a:prstGeom prst="rect">
            <a:avLst/>
          </a:prstGeom>
        </p:spPr>
      </p:pic>
      <p:sp>
        <p:nvSpPr>
          <p:cNvPr id="10" name="Text 5"/>
          <p:cNvSpPr/>
          <p:nvPr/>
        </p:nvSpPr>
        <p:spPr>
          <a:xfrm>
            <a:off x="11441668" y="2265521"/>
            <a:ext cx="2394942" cy="389930"/>
          </a:xfrm>
          <a:prstGeom prst="rect">
            <a:avLst/>
          </a:prstGeom>
          <a:noFill/>
          <a:ln/>
        </p:spPr>
        <p:txBody>
          <a:bodyPr wrap="none" lIns="0" tIns="0" rIns="0" bIns="0" rtlCol="0" anchor="t"/>
          <a:lstStyle/>
          <a:p>
            <a:pPr marL="0" indent="0" algn="l">
              <a:lnSpc>
                <a:spcPts val="3050"/>
              </a:lnSpc>
              <a:buNone/>
            </a:pPr>
            <a:r>
              <a:rPr lang="en-US" sz="2450" b="1" dirty="0" err="1">
                <a:solidFill>
                  <a:srgbClr val="272525"/>
                </a:solidFill>
                <a:latin typeface="Petrona Bold" pitchFamily="34" charset="0"/>
                <a:ea typeface="Petrona Bold" pitchFamily="34" charset="-122"/>
                <a:cs typeface="Petrona Bold" pitchFamily="34" charset="-120"/>
              </a:rPr>
              <a:t>Thống</a:t>
            </a:r>
            <a:r>
              <a:rPr lang="en-US" sz="2450" b="1" dirty="0">
                <a:solidFill>
                  <a:srgbClr val="272525"/>
                </a:solidFill>
                <a:latin typeface="Petrona Bold" pitchFamily="34" charset="0"/>
                <a:ea typeface="Petrona Bold" pitchFamily="34" charset="-122"/>
                <a:cs typeface="Petrona Bold" pitchFamily="34" charset="-120"/>
              </a:rPr>
              <a:t> </a:t>
            </a:r>
            <a:r>
              <a:rPr lang="en-US" sz="2450" b="1" dirty="0" err="1">
                <a:solidFill>
                  <a:srgbClr val="272525"/>
                </a:solidFill>
                <a:latin typeface="Petrona Bold" pitchFamily="34" charset="0"/>
                <a:ea typeface="Petrona Bold" pitchFamily="34" charset="-122"/>
                <a:cs typeface="Petrona Bold" pitchFamily="34" charset="-120"/>
              </a:rPr>
              <a:t>kê</a:t>
            </a:r>
            <a:r>
              <a:rPr lang="vi-VN" sz="2450" b="1" dirty="0">
                <a:solidFill>
                  <a:srgbClr val="272525"/>
                </a:solidFill>
                <a:latin typeface="Petrona Bold" pitchFamily="34" charset="0"/>
                <a:ea typeface="Petrona Bold" pitchFamily="34" charset="-122"/>
                <a:cs typeface="Petrona Bold" pitchFamily="34" charset="-120"/>
              </a:rPr>
              <a:t> và báo cáo</a:t>
            </a:r>
            <a:endParaRPr lang="en-US" sz="2450" dirty="0"/>
          </a:p>
        </p:txBody>
      </p:sp>
      <p:sp>
        <p:nvSpPr>
          <p:cNvPr id="11" name="Text 6"/>
          <p:cNvSpPr/>
          <p:nvPr/>
        </p:nvSpPr>
        <p:spPr>
          <a:xfrm>
            <a:off x="11441668" y="3189929"/>
            <a:ext cx="2394942" cy="2142082"/>
          </a:xfrm>
          <a:prstGeom prst="rect">
            <a:avLst/>
          </a:prstGeom>
          <a:noFill/>
          <a:ln/>
        </p:spPr>
        <p:txBody>
          <a:bodyPr wrap="square" lIns="0" tIns="0" rIns="0" bIns="0" rtlCol="0" anchor="t"/>
          <a:lstStyle/>
          <a:p>
            <a:pPr marL="342900" indent="-342900" algn="l">
              <a:lnSpc>
                <a:spcPts val="2850"/>
              </a:lnSpc>
              <a:buSzPct val="100000"/>
              <a:buChar char="•"/>
            </a:pPr>
            <a:r>
              <a:rPr lang="vi-VN" sz="1750" dirty="0">
                <a:solidFill>
                  <a:srgbClr val="272525"/>
                </a:solidFill>
                <a:latin typeface="Inter" pitchFamily="34" charset="0"/>
                <a:ea typeface="Inter" pitchFamily="34" charset="-122"/>
                <a:cs typeface="Inter" pitchFamily="34" charset="-120"/>
              </a:rPr>
              <a:t>Thống kê số lượng sinh viên xếp theo từng loại</a:t>
            </a:r>
          </a:p>
          <a:p>
            <a:pPr marL="342900" indent="-342900" algn="l">
              <a:lnSpc>
                <a:spcPts val="2850"/>
              </a:lnSpc>
              <a:buSzPct val="100000"/>
              <a:buChar char="•"/>
            </a:pPr>
            <a:r>
              <a:rPr lang="vi-VN" sz="1750" dirty="0">
                <a:solidFill>
                  <a:srgbClr val="272525"/>
                </a:solidFill>
                <a:latin typeface="Inter" pitchFamily="34" charset="0"/>
                <a:ea typeface="Inter" pitchFamily="34" charset="-122"/>
              </a:rPr>
              <a:t>Tìm sinh viên có điểm cao, thấp nhất</a:t>
            </a:r>
          </a:p>
          <a:p>
            <a:pPr marL="342900" indent="-342900" algn="l">
              <a:lnSpc>
                <a:spcPts val="2850"/>
              </a:lnSpc>
              <a:buSzPct val="100000"/>
              <a:buChar char="•"/>
            </a:pPr>
            <a:r>
              <a:rPr lang="vi-VN" sz="1750" dirty="0">
                <a:solidFill>
                  <a:srgbClr val="272525"/>
                </a:solidFill>
                <a:latin typeface="Inter" pitchFamily="34" charset="0"/>
                <a:ea typeface="Inter" pitchFamily="34" charset="-122"/>
              </a:rPr>
              <a:t>Tính điểm TB</a:t>
            </a:r>
          </a:p>
          <a:p>
            <a:pPr marL="342900" indent="-342900" algn="l">
              <a:lnSpc>
                <a:spcPts val="2850"/>
              </a:lnSpc>
              <a:buSzPct val="100000"/>
              <a:buChar char="•"/>
            </a:pPr>
            <a:endParaRPr lang="en-US" sz="1750" dirty="0"/>
          </a:p>
        </p:txBody>
      </p:sp>
      <p:sp>
        <p:nvSpPr>
          <p:cNvPr id="12" name="Text 7"/>
          <p:cNvSpPr/>
          <p:nvPr/>
        </p:nvSpPr>
        <p:spPr>
          <a:xfrm>
            <a:off x="793790" y="599613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Các chức năng này được thiết kế để đảm bảo hệ thống hoạt động hiệu quả, dễ sử dụng và cung cấp thông tin chính xác cho người dùng.</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487805" y="485775"/>
            <a:ext cx="6185059" cy="580549"/>
          </a:xfrm>
          <a:prstGeom prst="rect">
            <a:avLst/>
          </a:prstGeom>
          <a:noFill/>
          <a:ln/>
        </p:spPr>
        <p:txBody>
          <a:bodyPr wrap="none" lIns="0" tIns="0" rIns="0" bIns="0" rtlCol="0" anchor="t"/>
          <a:lstStyle/>
          <a:p>
            <a:pPr marL="0" indent="0" algn="l">
              <a:lnSpc>
                <a:spcPts val="4550"/>
              </a:lnSpc>
              <a:buNone/>
            </a:pPr>
            <a:r>
              <a:rPr lang="en-US" sz="3650" b="1" dirty="0">
                <a:solidFill>
                  <a:srgbClr val="002060"/>
                </a:solidFill>
                <a:latin typeface="Petrona Bold" pitchFamily="34" charset="0"/>
                <a:ea typeface="Petrona Bold" pitchFamily="34" charset="-122"/>
                <a:cs typeface="Petrona Bold" pitchFamily="34" charset="-120"/>
              </a:rPr>
              <a:t>Kiến thức &amp; Kỹ thuật áp dụng</a:t>
            </a:r>
            <a:endParaRPr lang="en-US" sz="3650" dirty="0">
              <a:solidFill>
                <a:srgbClr val="002060"/>
              </a:solidFill>
            </a:endParaRPr>
          </a:p>
        </p:txBody>
      </p:sp>
      <p:sp>
        <p:nvSpPr>
          <p:cNvPr id="3" name="Shape 1"/>
          <p:cNvSpPr/>
          <p:nvPr/>
        </p:nvSpPr>
        <p:spPr>
          <a:xfrm>
            <a:off x="1487805" y="1396365"/>
            <a:ext cx="5621298" cy="2196346"/>
          </a:xfrm>
          <a:prstGeom prst="roundRect">
            <a:avLst>
              <a:gd name="adj" fmla="val 3230"/>
            </a:avLst>
          </a:prstGeom>
          <a:solidFill>
            <a:srgbClr val="E0D7F4"/>
          </a:solidFill>
          <a:ln w="7620">
            <a:solidFill>
              <a:srgbClr val="C6BDDA"/>
            </a:solidFill>
            <a:prstDash val="solid"/>
          </a:ln>
        </p:spPr>
      </p:sp>
      <p:sp>
        <p:nvSpPr>
          <p:cNvPr id="4" name="Shape 2"/>
          <p:cNvSpPr/>
          <p:nvPr/>
        </p:nvSpPr>
        <p:spPr>
          <a:xfrm>
            <a:off x="1664256" y="1572816"/>
            <a:ext cx="506611" cy="506611"/>
          </a:xfrm>
          <a:prstGeom prst="roundRect">
            <a:avLst>
              <a:gd name="adj" fmla="val 18047547"/>
            </a:avLst>
          </a:prstGeom>
          <a:solidFill>
            <a:srgbClr val="6237C8"/>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3559" y="1712119"/>
            <a:ext cx="228005" cy="228005"/>
          </a:xfrm>
          <a:prstGeom prst="rect">
            <a:avLst/>
          </a:prstGeom>
        </p:spPr>
      </p:pic>
      <p:sp>
        <p:nvSpPr>
          <p:cNvPr id="6" name="Text 3"/>
          <p:cNvSpPr/>
          <p:nvPr/>
        </p:nvSpPr>
        <p:spPr>
          <a:xfrm>
            <a:off x="1664256" y="2205157"/>
            <a:ext cx="2322433" cy="2902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Ngôn ngữ &amp; Công cụ</a:t>
            </a:r>
            <a:endParaRPr lang="en-US" sz="1800" dirty="0"/>
          </a:p>
        </p:txBody>
      </p:sp>
      <p:sp>
        <p:nvSpPr>
          <p:cNvPr id="7" name="Text 4"/>
          <p:cNvSpPr/>
          <p:nvPr/>
        </p:nvSpPr>
        <p:spPr>
          <a:xfrm>
            <a:off x="1664256" y="2621161"/>
            <a:ext cx="5268397" cy="707252"/>
          </a:xfrm>
          <a:prstGeom prst="rect">
            <a:avLst/>
          </a:prstGeom>
          <a:noFill/>
          <a:ln/>
        </p:spPr>
        <p:txBody>
          <a:bodyPr wrap="square" lIns="0" tIns="0" rIns="0" bIns="0" rtlCol="0" anchor="t"/>
          <a:lstStyle/>
          <a:p>
            <a:pPr marL="342900" indent="-342900" algn="l">
              <a:lnSpc>
                <a:spcPts val="1850"/>
              </a:lnSpc>
              <a:buSzPct val="100000"/>
              <a:buChar char="•"/>
            </a:pPr>
            <a:r>
              <a:rPr lang="en-US" sz="1300" dirty="0">
                <a:solidFill>
                  <a:srgbClr val="272525"/>
                </a:solidFill>
                <a:latin typeface="Inter" pitchFamily="34" charset="0"/>
                <a:ea typeface="Inter" pitchFamily="34" charset="-122"/>
                <a:cs typeface="Inter" pitchFamily="34" charset="-120"/>
              </a:rPr>
              <a:t>Java JDK 17 (hoặc 21)</a:t>
            </a:r>
            <a:endParaRPr lang="en-US" sz="1300" dirty="0"/>
          </a:p>
          <a:p>
            <a:pPr marL="342900" indent="-342900" algn="l">
              <a:lnSpc>
                <a:spcPts val="1850"/>
              </a:lnSpc>
              <a:buSzPct val="100000"/>
              <a:buChar char="•"/>
            </a:pPr>
            <a:r>
              <a:rPr lang="en-US" sz="1300" dirty="0">
                <a:solidFill>
                  <a:srgbClr val="272525"/>
                </a:solidFill>
                <a:latin typeface="Inter" pitchFamily="34" charset="0"/>
                <a:ea typeface="Inter" pitchFamily="34" charset="-122"/>
                <a:cs typeface="Inter" pitchFamily="34" charset="-120"/>
              </a:rPr>
              <a:t>IntelliJ IDEA</a:t>
            </a:r>
            <a:endParaRPr lang="en-US" sz="1300" dirty="0"/>
          </a:p>
          <a:p>
            <a:pPr marL="342900" indent="-342900" algn="l">
              <a:lnSpc>
                <a:spcPts val="1850"/>
              </a:lnSpc>
              <a:buSzPct val="100000"/>
              <a:buChar char="•"/>
            </a:pPr>
            <a:r>
              <a:rPr lang="en-US" sz="1300" dirty="0">
                <a:solidFill>
                  <a:srgbClr val="272525"/>
                </a:solidFill>
                <a:latin typeface="Inter" pitchFamily="34" charset="0"/>
                <a:ea typeface="Inter" pitchFamily="34" charset="-122"/>
                <a:cs typeface="Inter" pitchFamily="34" charset="-120"/>
              </a:rPr>
              <a:t>Git/GitHub</a:t>
            </a:r>
            <a:endParaRPr lang="en-US" sz="1300" dirty="0"/>
          </a:p>
        </p:txBody>
      </p:sp>
      <p:sp>
        <p:nvSpPr>
          <p:cNvPr id="8" name="Shape 5"/>
          <p:cNvSpPr/>
          <p:nvPr/>
        </p:nvSpPr>
        <p:spPr>
          <a:xfrm>
            <a:off x="1487805" y="3630593"/>
            <a:ext cx="5621298" cy="2755702"/>
          </a:xfrm>
          <a:prstGeom prst="roundRect">
            <a:avLst>
              <a:gd name="adj" fmla="val 2574"/>
            </a:avLst>
          </a:prstGeom>
          <a:solidFill>
            <a:srgbClr val="E0D7F4"/>
          </a:solidFill>
          <a:ln w="7620">
            <a:solidFill>
              <a:srgbClr val="C6BDDA"/>
            </a:solidFill>
            <a:prstDash val="solid"/>
          </a:ln>
        </p:spPr>
        <p:txBody>
          <a:bodyPr/>
          <a:lstStyle/>
          <a:p>
            <a:endParaRPr lang="en-US"/>
          </a:p>
        </p:txBody>
      </p:sp>
      <p:sp>
        <p:nvSpPr>
          <p:cNvPr id="9" name="Shape 6"/>
          <p:cNvSpPr/>
          <p:nvPr/>
        </p:nvSpPr>
        <p:spPr>
          <a:xfrm>
            <a:off x="1664256" y="3807044"/>
            <a:ext cx="506611" cy="506611"/>
          </a:xfrm>
          <a:prstGeom prst="roundRect">
            <a:avLst>
              <a:gd name="adj" fmla="val 18047547"/>
            </a:avLst>
          </a:prstGeom>
          <a:solidFill>
            <a:srgbClr val="6237C8"/>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03559" y="3946347"/>
            <a:ext cx="228005" cy="228005"/>
          </a:xfrm>
          <a:prstGeom prst="rect">
            <a:avLst/>
          </a:prstGeom>
        </p:spPr>
      </p:pic>
      <p:sp>
        <p:nvSpPr>
          <p:cNvPr id="11" name="Text 7"/>
          <p:cNvSpPr/>
          <p:nvPr/>
        </p:nvSpPr>
        <p:spPr>
          <a:xfrm>
            <a:off x="1664256" y="4439385"/>
            <a:ext cx="2322433" cy="290274"/>
          </a:xfrm>
          <a:prstGeom prst="rect">
            <a:avLst/>
          </a:prstGeom>
          <a:noFill/>
          <a:ln/>
        </p:spPr>
        <p:txBody>
          <a:bodyPr wrap="none" lIns="0" tIns="0" rIns="0" bIns="0" rtlCol="0" anchor="t"/>
          <a:lstStyle/>
          <a:p>
            <a:pPr marL="0" indent="0" algn="l">
              <a:lnSpc>
                <a:spcPts val="2250"/>
              </a:lnSpc>
              <a:buNone/>
            </a:pPr>
            <a:r>
              <a:rPr lang="en-US" sz="1800" b="1" dirty="0">
                <a:solidFill>
                  <a:srgbClr val="272525"/>
                </a:solidFill>
                <a:latin typeface="Petrona Bold" pitchFamily="34" charset="0"/>
                <a:ea typeface="Petrona Bold" pitchFamily="34" charset="-122"/>
                <a:cs typeface="Petrona Bold" pitchFamily="34" charset="-120"/>
              </a:rPr>
              <a:t>Kỹ thuật lập trình</a:t>
            </a:r>
            <a:endParaRPr lang="en-US" sz="1800" dirty="0"/>
          </a:p>
        </p:txBody>
      </p:sp>
      <p:sp>
        <p:nvSpPr>
          <p:cNvPr id="12" name="Text 8"/>
          <p:cNvSpPr/>
          <p:nvPr/>
        </p:nvSpPr>
        <p:spPr>
          <a:xfrm>
            <a:off x="1664256" y="4855389"/>
            <a:ext cx="5268397" cy="1178753"/>
          </a:xfrm>
          <a:prstGeom prst="rect">
            <a:avLst/>
          </a:prstGeom>
          <a:noFill/>
          <a:ln/>
        </p:spPr>
        <p:txBody>
          <a:bodyPr wrap="square" lIns="0" tIns="0" rIns="0" bIns="0" rtlCol="0" anchor="t"/>
          <a:lstStyle/>
          <a:p>
            <a:pPr marL="342900" indent="-342900">
              <a:lnSpc>
                <a:spcPts val="1850"/>
              </a:lnSpc>
              <a:buSzPct val="100000"/>
              <a:buChar char="•"/>
            </a:pPr>
            <a:r>
              <a:rPr lang="vi-VN" sz="1400" dirty="0"/>
              <a:t>Lập trình hướng đối tượng (OOP) với class, object, constructor</a:t>
            </a:r>
            <a:endParaRPr lang="en-US" sz="1400" dirty="0"/>
          </a:p>
          <a:p>
            <a:pPr marL="342900" indent="-342900">
              <a:lnSpc>
                <a:spcPts val="1850"/>
              </a:lnSpc>
              <a:buSzPct val="100000"/>
              <a:buChar char="•"/>
            </a:pPr>
            <a:r>
              <a:rPr lang="en-US" sz="1400" dirty="0" err="1"/>
              <a:t>Vòng</a:t>
            </a:r>
            <a:r>
              <a:rPr lang="en-US" sz="1400" dirty="0"/>
              <a:t> </a:t>
            </a:r>
            <a:r>
              <a:rPr lang="en-US" sz="1400" dirty="0" err="1"/>
              <a:t>lặp</a:t>
            </a:r>
            <a:r>
              <a:rPr lang="en-US" sz="1400" dirty="0"/>
              <a:t> for, foreach, while, do-while </a:t>
            </a:r>
            <a:r>
              <a:rPr lang="en-US" sz="1400" dirty="0" err="1"/>
              <a:t>để</a:t>
            </a:r>
            <a:r>
              <a:rPr lang="en-US" sz="1400" dirty="0"/>
              <a:t> </a:t>
            </a:r>
            <a:r>
              <a:rPr lang="en-US" sz="1400" dirty="0" err="1"/>
              <a:t>duyệt</a:t>
            </a:r>
            <a:r>
              <a:rPr lang="en-US" sz="1400" dirty="0"/>
              <a:t> </a:t>
            </a:r>
            <a:r>
              <a:rPr lang="en-US" sz="1400" dirty="0" err="1"/>
              <a:t>và</a:t>
            </a:r>
            <a:r>
              <a:rPr lang="en-US" sz="1400" dirty="0"/>
              <a:t> </a:t>
            </a:r>
            <a:r>
              <a:rPr lang="en-US" sz="1400" dirty="0" err="1"/>
              <a:t>chạy</a:t>
            </a:r>
            <a:r>
              <a:rPr lang="en-US" sz="1400" dirty="0"/>
              <a:t> menu</a:t>
            </a:r>
          </a:p>
          <a:p>
            <a:pPr marL="342900" indent="-342900">
              <a:lnSpc>
                <a:spcPts val="1850"/>
              </a:lnSpc>
              <a:buSzPct val="100000"/>
              <a:buChar char="•"/>
            </a:pPr>
            <a:r>
              <a:rPr lang="en-US" sz="1400" dirty="0" err="1"/>
              <a:t>Cấu</a:t>
            </a:r>
            <a:r>
              <a:rPr lang="en-US" sz="1400" dirty="0"/>
              <a:t> </a:t>
            </a:r>
            <a:r>
              <a:rPr lang="en-US" sz="1400" dirty="0" err="1"/>
              <a:t>trúc</a:t>
            </a:r>
            <a:r>
              <a:rPr lang="en-US" sz="1400" dirty="0"/>
              <a:t> </a:t>
            </a:r>
            <a:r>
              <a:rPr lang="en-US" sz="1400" dirty="0" err="1"/>
              <a:t>điều</a:t>
            </a:r>
            <a:r>
              <a:rPr lang="en-US" sz="1400" dirty="0"/>
              <a:t> </a:t>
            </a:r>
            <a:r>
              <a:rPr lang="en-US" sz="1400" dirty="0" err="1"/>
              <a:t>khiển</a:t>
            </a:r>
            <a:r>
              <a:rPr lang="en-US" sz="1400" dirty="0"/>
              <a:t> if-else, switch-case </a:t>
            </a:r>
            <a:r>
              <a:rPr lang="en-US" sz="1400" dirty="0" err="1"/>
              <a:t>xử</a:t>
            </a:r>
            <a:r>
              <a:rPr lang="en-US" sz="1400" dirty="0"/>
              <a:t> </a:t>
            </a:r>
            <a:r>
              <a:rPr lang="en-US" sz="1400" dirty="0" err="1"/>
              <a:t>lý</a:t>
            </a:r>
            <a:r>
              <a:rPr lang="en-US" sz="1400" dirty="0"/>
              <a:t> </a:t>
            </a:r>
            <a:r>
              <a:rPr lang="en-US" sz="1400" dirty="0" err="1"/>
              <a:t>chức</a:t>
            </a:r>
            <a:r>
              <a:rPr lang="en-US" sz="1400" dirty="0"/>
              <a:t> </a:t>
            </a:r>
            <a:r>
              <a:rPr lang="en-US" sz="1400" dirty="0" err="1"/>
              <a:t>năng</a:t>
            </a:r>
            <a:endParaRPr lang="en-US" sz="1400" dirty="0"/>
          </a:p>
          <a:p>
            <a:pPr marL="342900" indent="-342900">
              <a:lnSpc>
                <a:spcPts val="1850"/>
              </a:lnSpc>
              <a:buSzPct val="100000"/>
              <a:buChar char="•"/>
            </a:pPr>
            <a:r>
              <a:rPr lang="en-US" sz="1400" dirty="0" err="1"/>
              <a:t>Kiểm</a:t>
            </a:r>
            <a:r>
              <a:rPr lang="en-US" sz="1400" dirty="0"/>
              <a:t> </a:t>
            </a:r>
            <a:r>
              <a:rPr lang="en-US" sz="1400" dirty="0" err="1"/>
              <a:t>tra</a:t>
            </a:r>
            <a:r>
              <a:rPr lang="en-US" sz="1400" dirty="0"/>
              <a:t> </a:t>
            </a:r>
            <a:r>
              <a:rPr lang="en-US" sz="1400" dirty="0" err="1"/>
              <a:t>dữ</a:t>
            </a:r>
            <a:r>
              <a:rPr lang="en-US" sz="1400" dirty="0"/>
              <a:t> </a:t>
            </a:r>
            <a:r>
              <a:rPr lang="en-US" sz="1400" dirty="0" err="1"/>
              <a:t>liệu</a:t>
            </a:r>
            <a:r>
              <a:rPr lang="en-US" sz="1400" dirty="0"/>
              <a:t> </a:t>
            </a:r>
            <a:r>
              <a:rPr lang="en-US" sz="1400" dirty="0" err="1"/>
              <a:t>đầu</a:t>
            </a:r>
            <a:r>
              <a:rPr lang="en-US" sz="1400" dirty="0"/>
              <a:t> </a:t>
            </a:r>
            <a:r>
              <a:rPr lang="en-US" sz="1400" dirty="0" err="1"/>
              <a:t>vào</a:t>
            </a:r>
            <a:r>
              <a:rPr lang="en-US" sz="1400" dirty="0"/>
              <a:t> (Validation: </a:t>
            </a:r>
            <a:r>
              <a:rPr lang="en-US" sz="1400" dirty="0" err="1"/>
              <a:t>tuổi</a:t>
            </a:r>
            <a:r>
              <a:rPr lang="en-US" sz="1400" dirty="0"/>
              <a:t>, </a:t>
            </a:r>
            <a:r>
              <a:rPr lang="en-US" sz="1400" dirty="0" err="1"/>
              <a:t>điểm</a:t>
            </a:r>
            <a:r>
              <a:rPr lang="en-US" sz="1400" dirty="0"/>
              <a:t>, </a:t>
            </a:r>
            <a:r>
              <a:rPr lang="en-US" sz="1400" dirty="0" err="1"/>
              <a:t>mã</a:t>
            </a:r>
            <a:r>
              <a:rPr lang="en-US" sz="1400" dirty="0"/>
              <a:t> </a:t>
            </a:r>
            <a:r>
              <a:rPr lang="en-US" sz="1400" dirty="0" err="1"/>
              <a:t>trùng</a:t>
            </a:r>
            <a:r>
              <a:rPr lang="en-US" sz="1400" dirty="0"/>
              <a:t>)</a:t>
            </a:r>
          </a:p>
        </p:txBody>
      </p:sp>
      <p:pic>
        <p:nvPicPr>
          <p:cNvPr id="13" name="Image 2" descr="preencoded.png"/>
          <p:cNvPicPr>
            <a:picLocks noChangeAspect="1"/>
          </p:cNvPicPr>
          <p:nvPr/>
        </p:nvPicPr>
        <p:blipFill>
          <a:blip r:embed="rId7"/>
          <a:stretch>
            <a:fillRect/>
          </a:stretch>
        </p:blipFill>
        <p:spPr>
          <a:xfrm>
            <a:off x="7528679" y="1396365"/>
            <a:ext cx="5621298" cy="5621298"/>
          </a:xfrm>
          <a:prstGeom prst="rect">
            <a:avLst/>
          </a:prstGeom>
        </p:spPr>
      </p:pic>
      <p:sp>
        <p:nvSpPr>
          <p:cNvPr id="14" name="Text 9"/>
          <p:cNvSpPr/>
          <p:nvPr/>
        </p:nvSpPr>
        <p:spPr>
          <a:xfrm>
            <a:off x="7528679" y="6895560"/>
            <a:ext cx="5621298" cy="471488"/>
          </a:xfrm>
          <a:prstGeom prst="rect">
            <a:avLst/>
          </a:prstGeom>
          <a:noFill/>
          <a:ln/>
        </p:spPr>
        <p:txBody>
          <a:bodyPr wrap="square" lIns="0" tIns="0" rIns="0" bIns="0" rtlCol="0" anchor="t"/>
          <a:lstStyle/>
          <a:p>
            <a:pPr marL="0" indent="0" algn="l">
              <a:lnSpc>
                <a:spcPts val="1850"/>
              </a:lnSpc>
              <a:buNone/>
            </a:pPr>
            <a:r>
              <a:rPr lang="en-US" sz="1300" dirty="0">
                <a:solidFill>
                  <a:srgbClr val="272525"/>
                </a:solidFill>
                <a:latin typeface="Inter" pitchFamily="34" charset="0"/>
                <a:ea typeface="Inter" pitchFamily="34" charset="-122"/>
                <a:cs typeface="Inter" pitchFamily="34" charset="-120"/>
              </a:rPr>
              <a:t>Chúng tôi đã vận dụng linh hoạt các kiến thức đã học từ lý thuyết đến thực hành, kết hợp các công cụ hiện đại để phát triển dự án này.</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719386" y="202424"/>
            <a:ext cx="9789047" cy="763530"/>
          </a:xfrm>
          <a:prstGeom prst="rect">
            <a:avLst/>
          </a:prstGeom>
          <a:noFill/>
          <a:ln/>
        </p:spPr>
        <p:txBody>
          <a:bodyPr wrap="none" lIns="0" tIns="0" rIns="0" bIns="0" rtlCol="0" anchor="t"/>
          <a:lstStyle/>
          <a:p>
            <a:pPr>
              <a:lnSpc>
                <a:spcPts val="3600"/>
              </a:lnSpc>
            </a:pPr>
            <a:r>
              <a:rPr lang="en-US" sz="3200" b="1" dirty="0">
                <a:solidFill>
                  <a:srgbClr val="002060"/>
                </a:solidFill>
                <a:latin typeface="Petrona Bold" pitchFamily="34" charset="0"/>
                <a:ea typeface="Petrona Bold" pitchFamily="34" charset="-122"/>
                <a:cs typeface="Petrona Bold" pitchFamily="34" charset="-120"/>
              </a:rPr>
              <a:t>Demo Code tâm </a:t>
            </a:r>
            <a:r>
              <a:rPr lang="en-US" sz="3200" b="1" dirty="0" err="1">
                <a:solidFill>
                  <a:srgbClr val="002060"/>
                </a:solidFill>
                <a:latin typeface="Petrona Bold" pitchFamily="34" charset="0"/>
                <a:ea typeface="Petrona Bold" pitchFamily="34" charset="-122"/>
                <a:cs typeface="Petrona Bold" pitchFamily="34" charset="-120"/>
              </a:rPr>
              <a:t>đắc</a:t>
            </a:r>
            <a:r>
              <a:rPr lang="en-US" sz="3200" b="1" dirty="0">
                <a:solidFill>
                  <a:srgbClr val="002060"/>
                </a:solidFill>
                <a:latin typeface="Petrona Bold" pitchFamily="34" charset="0"/>
                <a:ea typeface="Petrona Bold" pitchFamily="34" charset="-122"/>
                <a:cs typeface="Petrona Bold" pitchFamily="34" charset="-120"/>
              </a:rPr>
              <a:t> </a:t>
            </a:r>
            <a:r>
              <a:rPr lang="en-US" sz="3200" b="1" dirty="0" err="1">
                <a:solidFill>
                  <a:srgbClr val="002060"/>
                </a:solidFill>
                <a:latin typeface="Petrona Bold" pitchFamily="34" charset="0"/>
                <a:ea typeface="Petrona Bold" pitchFamily="34" charset="-122"/>
                <a:cs typeface="Petrona Bold" pitchFamily="34" charset="-120"/>
              </a:rPr>
              <a:t>nhất</a:t>
            </a:r>
            <a:r>
              <a:rPr lang="en-US" sz="3200" b="1" dirty="0">
                <a:solidFill>
                  <a:srgbClr val="002060"/>
                </a:solidFill>
                <a:latin typeface="Petrona Bold" pitchFamily="34" charset="0"/>
                <a:ea typeface="Petrona Bold" pitchFamily="34" charset="-122"/>
                <a:cs typeface="Petrona Bold" pitchFamily="34" charset="-120"/>
              </a:rPr>
              <a:t>: </a:t>
            </a:r>
            <a:r>
              <a:rPr lang="en-US" sz="3200" dirty="0" err="1">
                <a:solidFill>
                  <a:srgbClr val="002060"/>
                </a:solidFill>
              </a:rPr>
              <a:t>Kiểm</a:t>
            </a:r>
            <a:r>
              <a:rPr lang="en-US" sz="3200" dirty="0">
                <a:solidFill>
                  <a:srgbClr val="002060"/>
                </a:solidFill>
              </a:rPr>
              <a:t> </a:t>
            </a:r>
            <a:r>
              <a:rPr lang="en-US" sz="3200" dirty="0" err="1">
                <a:solidFill>
                  <a:srgbClr val="002060"/>
                </a:solidFill>
              </a:rPr>
              <a:t>tra</a:t>
            </a:r>
            <a:r>
              <a:rPr lang="en-US" sz="3200" dirty="0">
                <a:solidFill>
                  <a:srgbClr val="002060"/>
                </a:solidFill>
              </a:rPr>
              <a:t> </a:t>
            </a:r>
            <a:r>
              <a:rPr lang="en-US" sz="3200" dirty="0" err="1">
                <a:solidFill>
                  <a:srgbClr val="002060"/>
                </a:solidFill>
              </a:rPr>
              <a:t>mã</a:t>
            </a:r>
            <a:r>
              <a:rPr lang="en-US" sz="3200" dirty="0">
                <a:solidFill>
                  <a:srgbClr val="002060"/>
                </a:solidFill>
              </a:rPr>
              <a:t> </a:t>
            </a:r>
            <a:r>
              <a:rPr lang="en-US" sz="3200" dirty="0" err="1">
                <a:solidFill>
                  <a:srgbClr val="002060"/>
                </a:solidFill>
              </a:rPr>
              <a:t>sinh</a:t>
            </a:r>
            <a:r>
              <a:rPr lang="en-US" sz="3200" dirty="0">
                <a:solidFill>
                  <a:srgbClr val="002060"/>
                </a:solidFill>
              </a:rPr>
              <a:t> </a:t>
            </a:r>
            <a:r>
              <a:rPr lang="en-US" sz="3200" dirty="0" err="1">
                <a:solidFill>
                  <a:srgbClr val="002060"/>
                </a:solidFill>
              </a:rPr>
              <a:t>viên</a:t>
            </a:r>
            <a:r>
              <a:rPr lang="en-US" sz="3200" dirty="0">
                <a:solidFill>
                  <a:srgbClr val="002060"/>
                </a:solidFill>
              </a:rPr>
              <a:t> </a:t>
            </a:r>
            <a:r>
              <a:rPr lang="en-US" sz="3200" dirty="0" err="1">
                <a:solidFill>
                  <a:srgbClr val="002060"/>
                </a:solidFill>
              </a:rPr>
              <a:t>không</a:t>
            </a:r>
            <a:endParaRPr lang="vi-VN" sz="3200" dirty="0">
              <a:solidFill>
                <a:srgbClr val="002060"/>
              </a:solidFill>
            </a:endParaRPr>
          </a:p>
          <a:p>
            <a:pPr>
              <a:lnSpc>
                <a:spcPts val="3600"/>
              </a:lnSpc>
            </a:pPr>
            <a:r>
              <a:rPr lang="vi-VN" sz="2800" dirty="0">
                <a:solidFill>
                  <a:srgbClr val="002060"/>
                </a:solidFill>
              </a:rPr>
              <a:t>trùng </a:t>
            </a:r>
            <a:r>
              <a:rPr lang="en-US" sz="3200" dirty="0" err="1">
                <a:solidFill>
                  <a:srgbClr val="002060"/>
                </a:solidFill>
              </a:rPr>
              <a:t>và</a:t>
            </a:r>
            <a:r>
              <a:rPr lang="en-US" sz="3200" dirty="0">
                <a:solidFill>
                  <a:srgbClr val="002060"/>
                </a:solidFill>
              </a:rPr>
              <a:t> validate </a:t>
            </a:r>
            <a:r>
              <a:rPr lang="en-US" sz="3200" dirty="0" err="1">
                <a:solidFill>
                  <a:srgbClr val="002060"/>
                </a:solidFill>
              </a:rPr>
              <a:t>dữ</a:t>
            </a:r>
            <a:r>
              <a:rPr lang="en-US" sz="3200" dirty="0">
                <a:solidFill>
                  <a:srgbClr val="002060"/>
                </a:solidFill>
              </a:rPr>
              <a:t> </a:t>
            </a:r>
            <a:r>
              <a:rPr lang="en-US" sz="3200" dirty="0" err="1">
                <a:solidFill>
                  <a:srgbClr val="002060"/>
                </a:solidFill>
              </a:rPr>
              <a:t>liệu</a:t>
            </a:r>
            <a:endParaRPr lang="en-US" sz="3200" dirty="0">
              <a:solidFill>
                <a:srgbClr val="002060"/>
              </a:solidFill>
            </a:endParaRPr>
          </a:p>
        </p:txBody>
      </p:sp>
      <p:sp>
        <p:nvSpPr>
          <p:cNvPr id="3" name="Text 1"/>
          <p:cNvSpPr/>
          <p:nvPr/>
        </p:nvSpPr>
        <p:spPr>
          <a:xfrm>
            <a:off x="2719387" y="1161455"/>
            <a:ext cx="2197894" cy="274677"/>
          </a:xfrm>
          <a:prstGeom prst="rect">
            <a:avLst/>
          </a:prstGeom>
          <a:noFill/>
          <a:ln/>
        </p:spPr>
        <p:txBody>
          <a:bodyPr wrap="none" lIns="0" tIns="0" rIns="0" bIns="0" rtlCol="0" anchor="t"/>
          <a:lstStyle/>
          <a:p>
            <a:pPr marL="0" indent="0" algn="l">
              <a:lnSpc>
                <a:spcPts val="2150"/>
              </a:lnSpc>
              <a:buNone/>
            </a:pPr>
            <a:r>
              <a:rPr lang="en-US" sz="1700" b="1" dirty="0">
                <a:solidFill>
                  <a:srgbClr val="002060"/>
                </a:solidFill>
                <a:latin typeface="Petrona Bold" pitchFamily="34" charset="0"/>
                <a:ea typeface="Petrona Bold" pitchFamily="34" charset="-122"/>
                <a:cs typeface="Petrona Bold" pitchFamily="34" charset="-120"/>
              </a:rPr>
              <a:t>Vấn đề</a:t>
            </a:r>
            <a:endParaRPr lang="en-US" sz="1700" dirty="0">
              <a:solidFill>
                <a:srgbClr val="002060"/>
              </a:solidFill>
            </a:endParaRPr>
          </a:p>
        </p:txBody>
      </p:sp>
      <p:sp>
        <p:nvSpPr>
          <p:cNvPr id="4" name="Text 2"/>
          <p:cNvSpPr/>
          <p:nvPr/>
        </p:nvSpPr>
        <p:spPr>
          <a:xfrm>
            <a:off x="2719387" y="1514356"/>
            <a:ext cx="4433292" cy="507206"/>
          </a:xfrm>
          <a:prstGeom prst="rect">
            <a:avLst/>
          </a:prstGeom>
          <a:noFill/>
          <a:ln/>
        </p:spPr>
        <p:txBody>
          <a:bodyPr wrap="square" lIns="0" tIns="0" rIns="0" bIns="0" rtlCol="0" anchor="t"/>
          <a:lstStyle/>
          <a:p>
            <a:pPr>
              <a:lnSpc>
                <a:spcPts val="1300"/>
              </a:lnSpc>
            </a:pPr>
            <a:r>
              <a:rPr lang="en-US" sz="1000" dirty="0"/>
              <a:t>Trong </a:t>
            </a:r>
            <a:r>
              <a:rPr lang="en-US" sz="1000" dirty="0" err="1"/>
              <a:t>quá</a:t>
            </a:r>
            <a:r>
              <a:rPr lang="en-US" sz="1000" dirty="0"/>
              <a:t> </a:t>
            </a:r>
            <a:r>
              <a:rPr lang="en-US" sz="1000" dirty="0" err="1"/>
              <a:t>trình</a:t>
            </a:r>
            <a:r>
              <a:rPr lang="en-US" sz="1000" dirty="0"/>
              <a:t> </a:t>
            </a:r>
            <a:r>
              <a:rPr lang="en-US" sz="1000" dirty="0" err="1"/>
              <a:t>xây</a:t>
            </a:r>
            <a:r>
              <a:rPr lang="en-US" sz="1000" dirty="0"/>
              <a:t> </a:t>
            </a:r>
            <a:r>
              <a:rPr lang="en-US" sz="1000" dirty="0" err="1"/>
              <a:t>dựng</a:t>
            </a:r>
            <a:r>
              <a:rPr lang="en-US" sz="1000" dirty="0"/>
              <a:t> </a:t>
            </a:r>
            <a:r>
              <a:rPr lang="en-US" sz="1000" dirty="0" err="1"/>
              <a:t>hệ</a:t>
            </a:r>
            <a:r>
              <a:rPr lang="en-US" sz="1000" dirty="0"/>
              <a:t> </a:t>
            </a:r>
            <a:r>
              <a:rPr lang="en-US" sz="1000" dirty="0" err="1"/>
              <a:t>thống</a:t>
            </a:r>
            <a:r>
              <a:rPr lang="en-US" sz="1000" dirty="0"/>
              <a:t> </a:t>
            </a:r>
            <a:r>
              <a:rPr lang="en-US" sz="1000" dirty="0" err="1"/>
              <a:t>quản</a:t>
            </a:r>
            <a:r>
              <a:rPr lang="en-US" sz="1000" dirty="0"/>
              <a:t> </a:t>
            </a:r>
            <a:r>
              <a:rPr lang="en-US" sz="1000" dirty="0" err="1"/>
              <a:t>lý</a:t>
            </a:r>
            <a:r>
              <a:rPr lang="en-US" sz="1000" dirty="0"/>
              <a:t> </a:t>
            </a:r>
            <a:r>
              <a:rPr lang="en-US" sz="1000" dirty="0" err="1"/>
              <a:t>sinh</a:t>
            </a:r>
            <a:r>
              <a:rPr lang="en-US" sz="1000" dirty="0"/>
              <a:t> </a:t>
            </a:r>
            <a:r>
              <a:rPr lang="en-US" sz="1000" dirty="0" err="1"/>
              <a:t>viên</a:t>
            </a:r>
            <a:r>
              <a:rPr lang="en-US" sz="1000" dirty="0"/>
              <a:t>, </a:t>
            </a:r>
            <a:r>
              <a:rPr lang="en-US" sz="1000" dirty="0" err="1"/>
              <a:t>một</a:t>
            </a:r>
            <a:r>
              <a:rPr lang="en-US" sz="1000" dirty="0"/>
              <a:t> </a:t>
            </a:r>
            <a:r>
              <a:rPr lang="en-US" sz="1000" dirty="0" err="1"/>
              <a:t>vấn</a:t>
            </a:r>
            <a:r>
              <a:rPr lang="en-US" sz="1000" dirty="0"/>
              <a:t> </a:t>
            </a:r>
            <a:r>
              <a:rPr lang="en-US" sz="1000" dirty="0" err="1"/>
              <a:t>đề</a:t>
            </a:r>
            <a:r>
              <a:rPr lang="en-US" sz="1000" dirty="0"/>
              <a:t> </a:t>
            </a:r>
            <a:r>
              <a:rPr lang="en-US" sz="1000" dirty="0" err="1"/>
              <a:t>quan</a:t>
            </a:r>
            <a:r>
              <a:rPr lang="en-US" sz="1000" dirty="0"/>
              <a:t> </a:t>
            </a:r>
            <a:r>
              <a:rPr lang="en-US" sz="1000" dirty="0" err="1"/>
              <a:t>trọng</a:t>
            </a:r>
            <a:r>
              <a:rPr lang="en-US" sz="1000" dirty="0"/>
              <a:t> </a:t>
            </a:r>
            <a:r>
              <a:rPr lang="en-US" sz="1000" dirty="0" err="1"/>
              <a:t>là</a:t>
            </a:r>
            <a:r>
              <a:rPr lang="en-US" sz="1000" dirty="0"/>
              <a:t> </a:t>
            </a:r>
            <a:r>
              <a:rPr lang="en-US" sz="1000" dirty="0" err="1"/>
              <a:t>đảm</a:t>
            </a:r>
            <a:r>
              <a:rPr lang="en-US" sz="1000" dirty="0"/>
              <a:t> </a:t>
            </a:r>
            <a:r>
              <a:rPr lang="en-US" sz="1000" dirty="0" err="1"/>
              <a:t>bảo</a:t>
            </a:r>
            <a:r>
              <a:rPr lang="en-US" sz="1000" dirty="0"/>
              <a:t> </a:t>
            </a:r>
            <a:r>
              <a:rPr lang="en-US" sz="1000" dirty="0" err="1"/>
              <a:t>dữ</a:t>
            </a:r>
            <a:r>
              <a:rPr lang="en-US" sz="1000" dirty="0"/>
              <a:t> </a:t>
            </a:r>
            <a:r>
              <a:rPr lang="en-US" sz="1000" dirty="0" err="1"/>
              <a:t>liệu</a:t>
            </a:r>
            <a:r>
              <a:rPr lang="en-US" sz="1000" dirty="0"/>
              <a:t> </a:t>
            </a:r>
            <a:r>
              <a:rPr lang="en-US" sz="1000" dirty="0" err="1"/>
              <a:t>nhập</a:t>
            </a:r>
            <a:r>
              <a:rPr lang="en-US" sz="1000" dirty="0"/>
              <a:t> </a:t>
            </a:r>
            <a:r>
              <a:rPr lang="en-US" sz="1000" dirty="0" err="1"/>
              <a:t>vào</a:t>
            </a:r>
            <a:r>
              <a:rPr lang="en-US" sz="1000" dirty="0"/>
              <a:t> </a:t>
            </a:r>
            <a:r>
              <a:rPr lang="en-US" sz="1000" dirty="0" err="1"/>
              <a:t>phải</a:t>
            </a:r>
            <a:r>
              <a:rPr lang="en-US" sz="1000" dirty="0"/>
              <a:t> </a:t>
            </a:r>
            <a:r>
              <a:rPr lang="en-US" sz="1000" dirty="0" err="1"/>
              <a:t>hợp</a:t>
            </a:r>
            <a:r>
              <a:rPr lang="en-US" sz="1000" dirty="0"/>
              <a:t> </a:t>
            </a:r>
            <a:r>
              <a:rPr lang="en-US" sz="1000" dirty="0" err="1"/>
              <a:t>lệ</a:t>
            </a:r>
            <a:r>
              <a:rPr lang="en-US" sz="1000" dirty="0"/>
              <a:t>. </a:t>
            </a:r>
            <a:r>
              <a:rPr lang="vi-VN" sz="1000" dirty="0"/>
              <a:t>Nếu người dùng nhập mã sinh viên bị trùng với sinh viên đã có trong danh sách, hệ thống sẽ bị sai lệch dữ liệu và khó quản lý.</a:t>
            </a:r>
          </a:p>
          <a:p>
            <a:pPr>
              <a:lnSpc>
                <a:spcPts val="1300"/>
              </a:lnSpc>
            </a:pPr>
            <a:endParaRPr lang="en-US" sz="1000" dirty="0"/>
          </a:p>
        </p:txBody>
      </p:sp>
      <p:pic>
        <p:nvPicPr>
          <p:cNvPr id="5" name="Image 0" descr="preencoded.png"/>
          <p:cNvPicPr>
            <a:picLocks noChangeAspect="1"/>
          </p:cNvPicPr>
          <p:nvPr/>
        </p:nvPicPr>
        <p:blipFill>
          <a:blip r:embed="rId3"/>
          <a:stretch>
            <a:fillRect/>
          </a:stretch>
        </p:blipFill>
        <p:spPr>
          <a:xfrm>
            <a:off x="2700635" y="2569964"/>
            <a:ext cx="4433292" cy="4293394"/>
          </a:xfrm>
          <a:prstGeom prst="rect">
            <a:avLst/>
          </a:prstGeom>
        </p:spPr>
      </p:pic>
      <p:sp>
        <p:nvSpPr>
          <p:cNvPr id="6" name="Text 3"/>
          <p:cNvSpPr/>
          <p:nvPr/>
        </p:nvSpPr>
        <p:spPr>
          <a:xfrm>
            <a:off x="7485102" y="1161455"/>
            <a:ext cx="2197894" cy="274677"/>
          </a:xfrm>
          <a:prstGeom prst="rect">
            <a:avLst/>
          </a:prstGeom>
          <a:noFill/>
          <a:ln/>
        </p:spPr>
        <p:txBody>
          <a:bodyPr wrap="none" lIns="0" tIns="0" rIns="0" bIns="0" rtlCol="0" anchor="t"/>
          <a:lstStyle/>
          <a:p>
            <a:pPr marL="0" indent="0" algn="l">
              <a:lnSpc>
                <a:spcPts val="2150"/>
              </a:lnSpc>
              <a:buNone/>
            </a:pPr>
            <a:r>
              <a:rPr lang="en-US" sz="1700" b="1" dirty="0">
                <a:solidFill>
                  <a:srgbClr val="002060"/>
                </a:solidFill>
                <a:latin typeface="Petrona Bold" pitchFamily="34" charset="0"/>
                <a:ea typeface="Petrona Bold" pitchFamily="34" charset="-122"/>
                <a:cs typeface="Petrona Bold" pitchFamily="34" charset="-120"/>
              </a:rPr>
              <a:t>Giải pháp</a:t>
            </a:r>
            <a:endParaRPr lang="en-US" sz="1700" dirty="0">
              <a:solidFill>
                <a:srgbClr val="002060"/>
              </a:solidFill>
            </a:endParaRPr>
          </a:p>
        </p:txBody>
      </p:sp>
      <p:sp>
        <p:nvSpPr>
          <p:cNvPr id="7" name="Text 4"/>
          <p:cNvSpPr/>
          <p:nvPr/>
        </p:nvSpPr>
        <p:spPr>
          <a:xfrm>
            <a:off x="7485102" y="1514356"/>
            <a:ext cx="4433292" cy="507206"/>
          </a:xfrm>
          <a:prstGeom prst="rect">
            <a:avLst/>
          </a:prstGeom>
          <a:noFill/>
          <a:ln/>
        </p:spPr>
        <p:txBody>
          <a:bodyPr wrap="square" lIns="0" tIns="0" rIns="0" bIns="0" rtlCol="0" anchor="t"/>
          <a:lstStyle/>
          <a:p>
            <a:r>
              <a:rPr lang="vi-VN" sz="1000" dirty="0"/>
              <a:t>Để giải quyết vấn đề trên, em đã xây dựng một đoạn code kiểm tra:</a:t>
            </a:r>
          </a:p>
          <a:p>
            <a:r>
              <a:rPr lang="vi-VN" sz="1000" dirty="0"/>
              <a:t>Mã sinh viên phải đúng định dạng (VD: SV001) bằng Regex</a:t>
            </a:r>
          </a:p>
          <a:p>
            <a:r>
              <a:rPr lang="vi-VN" sz="1000" dirty="0"/>
              <a:t>Mã sinh viên không được trùng trong mảng</a:t>
            </a:r>
          </a:p>
          <a:p>
            <a:r>
              <a:rPr lang="vi-VN" sz="1000" dirty="0"/>
              <a:t>Điểm số và tuổi phải nằm trong giới hạn cho phép</a:t>
            </a:r>
          </a:p>
          <a:p>
            <a:r>
              <a:rPr lang="vi-VN" sz="1000" dirty="0"/>
              <a:t>Nếu dữ liệu không hợp lệ, chương trình sẽ yêu cầu nhập lại thay vì thêm sai dữ liệu.</a:t>
            </a:r>
          </a:p>
        </p:txBody>
      </p:sp>
      <p:sp>
        <p:nvSpPr>
          <p:cNvPr id="8" name="Text 5"/>
          <p:cNvSpPr/>
          <p:nvPr/>
        </p:nvSpPr>
        <p:spPr>
          <a:xfrm>
            <a:off x="7485102" y="2091928"/>
            <a:ext cx="4433292" cy="338138"/>
          </a:xfrm>
          <a:prstGeom prst="rect">
            <a:avLst/>
          </a:prstGeom>
          <a:noFill/>
          <a:ln/>
        </p:spPr>
        <p:txBody>
          <a:bodyPr wrap="square" lIns="0" tIns="0" rIns="0" bIns="0" rtlCol="0" anchor="t"/>
          <a:lstStyle/>
          <a:p>
            <a:pPr marL="0" indent="0" algn="l">
              <a:lnSpc>
                <a:spcPts val="1300"/>
              </a:lnSpc>
              <a:buNone/>
            </a:pPr>
            <a:endParaRPr lang="en-US" sz="1000" dirty="0"/>
          </a:p>
        </p:txBody>
      </p:sp>
      <p:sp>
        <p:nvSpPr>
          <p:cNvPr id="10" name="Shape 6"/>
          <p:cNvSpPr/>
          <p:nvPr/>
        </p:nvSpPr>
        <p:spPr>
          <a:xfrm>
            <a:off x="2719387" y="7127319"/>
            <a:ext cx="9191506" cy="594122"/>
          </a:xfrm>
          <a:prstGeom prst="roundRect">
            <a:avLst>
              <a:gd name="adj" fmla="val 9417"/>
            </a:avLst>
          </a:prstGeom>
          <a:solidFill>
            <a:srgbClr val="D0C3EE"/>
          </a:solidFill>
          <a:ln/>
        </p:spPr>
      </p:sp>
      <p:pic>
        <p:nvPicPr>
          <p:cNvPr id="11" name="Image 2" descr="preencoded.png"/>
          <p:cNvPicPr>
            <a:picLocks noChangeAspect="1"/>
          </p:cNvPicPr>
          <p:nvPr/>
        </p:nvPicPr>
        <p:blipFill>
          <a:blip r:embed="rId4"/>
          <a:stretch>
            <a:fillRect/>
          </a:stretch>
        </p:blipFill>
        <p:spPr>
          <a:xfrm>
            <a:off x="2852499" y="7306628"/>
            <a:ext cx="166449" cy="133112"/>
          </a:xfrm>
          <a:prstGeom prst="rect">
            <a:avLst/>
          </a:prstGeom>
        </p:spPr>
      </p:pic>
      <p:sp>
        <p:nvSpPr>
          <p:cNvPr id="12" name="Text 7"/>
          <p:cNvSpPr/>
          <p:nvPr/>
        </p:nvSpPr>
        <p:spPr>
          <a:xfrm>
            <a:off x="3152061" y="7238762"/>
            <a:ext cx="8625721" cy="345758"/>
          </a:xfrm>
          <a:prstGeom prst="rect">
            <a:avLst/>
          </a:prstGeom>
          <a:noFill/>
          <a:ln/>
        </p:spPr>
        <p:txBody>
          <a:bodyPr wrap="square" lIns="0" tIns="0" rIns="0" bIns="0" rtlCol="0" anchor="t"/>
          <a:lstStyle/>
          <a:p>
            <a:pPr marL="0" indent="0" algn="l">
              <a:lnSpc>
                <a:spcPts val="1300"/>
              </a:lnSpc>
              <a:buNone/>
            </a:pPr>
            <a:r>
              <a:rPr lang="en-US" sz="1000" b="1" dirty="0">
                <a:solidFill>
                  <a:srgbClr val="000000"/>
                </a:solidFill>
                <a:latin typeface="Inter" pitchFamily="34" charset="0"/>
                <a:ea typeface="Inter" pitchFamily="34" charset="-122"/>
                <a:cs typeface="Inter" pitchFamily="34" charset="-120"/>
              </a:rPr>
              <a:t>Highlight:</a:t>
            </a:r>
            <a:r>
              <a:rPr lang="en-US" sz="1000" dirty="0">
                <a:solidFill>
                  <a:srgbClr val="000000"/>
                </a:solidFill>
                <a:latin typeface="Inter" pitchFamily="34" charset="0"/>
                <a:ea typeface="Inter" pitchFamily="34" charset="-122"/>
                <a:cs typeface="Inter" pitchFamily="34" charset="-120"/>
              </a:rPr>
              <a:t> Kỹ thuật Regex như </a:t>
            </a:r>
            <a:r>
              <a:rPr lang="en-US" sz="1000" dirty="0">
                <a:solidFill>
                  <a:srgbClr val="000000"/>
                </a:solidFill>
                <a:highlight>
                  <a:srgbClr val="F0EDEA"/>
                </a:highlight>
                <a:latin typeface="Consolas" pitchFamily="34" charset="0"/>
                <a:ea typeface="Consolas" pitchFamily="34" charset="-122"/>
                <a:cs typeface="Consolas" pitchFamily="34" charset="-120"/>
              </a:rPr>
              <a:t>^B\\d{2}\\d{5}$</a:t>
            </a:r>
            <a:r>
              <a:rPr lang="en-US" sz="1000" dirty="0">
                <a:solidFill>
                  <a:srgbClr val="000000"/>
                </a:solidFill>
                <a:latin typeface="Inter" pitchFamily="34" charset="0"/>
                <a:ea typeface="Inter" pitchFamily="34" charset="-122"/>
                <a:cs typeface="Inter" pitchFamily="34" charset="-120"/>
              </a:rPr>
              <a:t> còn được dùng để đảm bảo mã sinh viên đúng định dạng "BxxNNNNN" ngay từ khi nhập liệu.</a:t>
            </a:r>
            <a:endParaRPr lang="en-US" sz="1000" dirty="0"/>
          </a:p>
        </p:txBody>
      </p:sp>
      <p:pic>
        <p:nvPicPr>
          <p:cNvPr id="16" name="Picture 15">
            <a:extLst>
              <a:ext uri="{FF2B5EF4-FFF2-40B4-BE49-F238E27FC236}">
                <a16:creationId xmlns:a16="http://schemas.microsoft.com/office/drawing/2014/main" id="{D09BA228-7305-F950-04F4-10CF8E2F2742}"/>
              </a:ext>
            </a:extLst>
          </p:cNvPr>
          <p:cNvPicPr>
            <a:picLocks noChangeAspect="1"/>
          </p:cNvPicPr>
          <p:nvPr/>
        </p:nvPicPr>
        <p:blipFill>
          <a:blip r:embed="rId5"/>
          <a:stretch>
            <a:fillRect/>
          </a:stretch>
        </p:blipFill>
        <p:spPr>
          <a:xfrm>
            <a:off x="7464922" y="2569964"/>
            <a:ext cx="4433292" cy="429339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0334" y="642223"/>
            <a:ext cx="7897178" cy="756642"/>
          </a:xfrm>
          <a:prstGeom prst="rect">
            <a:avLst/>
          </a:prstGeom>
          <a:noFill/>
          <a:ln/>
        </p:spPr>
        <p:txBody>
          <a:bodyPr wrap="none" lIns="0" tIns="0" rIns="0" bIns="0" rtlCol="0" anchor="t"/>
          <a:lstStyle/>
          <a:p>
            <a:pPr marL="0" indent="0" algn="l">
              <a:lnSpc>
                <a:spcPts val="5950"/>
              </a:lnSpc>
              <a:buNone/>
            </a:pPr>
            <a:r>
              <a:rPr lang="en-US" sz="4750" b="1" dirty="0">
                <a:solidFill>
                  <a:srgbClr val="002060"/>
                </a:solidFill>
                <a:latin typeface="Petrona Bold" pitchFamily="34" charset="0"/>
                <a:ea typeface="Petrona Bold" pitchFamily="34" charset="-122"/>
                <a:cs typeface="Petrona Bold" pitchFamily="34" charset="-120"/>
              </a:rPr>
              <a:t>Demo Ứng dụng (Live Demo)</a:t>
            </a:r>
            <a:endParaRPr lang="en-US" sz="4750" dirty="0">
              <a:solidFill>
                <a:srgbClr val="002060"/>
              </a:solidFill>
            </a:endParaRPr>
          </a:p>
        </p:txBody>
      </p:sp>
      <p:sp>
        <p:nvSpPr>
          <p:cNvPr id="3" name="Text 1"/>
          <p:cNvSpPr/>
          <p:nvPr/>
        </p:nvSpPr>
        <p:spPr>
          <a:xfrm>
            <a:off x="770334" y="1825943"/>
            <a:ext cx="13089731" cy="693896"/>
          </a:xfrm>
          <a:prstGeom prst="rect">
            <a:avLst/>
          </a:prstGeom>
          <a:noFill/>
          <a:ln/>
        </p:spPr>
        <p:txBody>
          <a:bodyPr wrap="square" lIns="0" tIns="0" rIns="0" bIns="0" rtlCol="0" anchor="t"/>
          <a:lstStyle/>
          <a:p>
            <a:pPr marL="0" indent="0" algn="l">
              <a:lnSpc>
                <a:spcPts val="2700"/>
              </a:lnSpc>
              <a:buNone/>
            </a:pPr>
            <a:r>
              <a:rPr lang="en-US" sz="1700" dirty="0">
                <a:solidFill>
                  <a:srgbClr val="272525"/>
                </a:solidFill>
                <a:latin typeface="Inter" pitchFamily="34" charset="0"/>
                <a:ea typeface="Inter" pitchFamily="34" charset="-122"/>
                <a:cs typeface="Inter" pitchFamily="34" charset="-120"/>
              </a:rPr>
              <a:t>Chúng tôi sẽ trình diễn trực tiếp hoạt động của ứng dụng trên màn hình Console của IntelliJ IDEA để quý thầy cô và các bạn tiện theo dõi.</a:t>
            </a:r>
            <a:endParaRPr lang="en-US" sz="1700" dirty="0"/>
          </a:p>
        </p:txBody>
      </p:sp>
      <p:sp>
        <p:nvSpPr>
          <p:cNvPr id="4" name="Text 2"/>
          <p:cNvSpPr/>
          <p:nvPr/>
        </p:nvSpPr>
        <p:spPr>
          <a:xfrm>
            <a:off x="770334" y="2840117"/>
            <a:ext cx="3778568" cy="453866"/>
          </a:xfrm>
          <a:prstGeom prst="rect">
            <a:avLst/>
          </a:prstGeom>
          <a:noFill/>
          <a:ln/>
        </p:spPr>
        <p:txBody>
          <a:bodyPr wrap="none" lIns="0" tIns="0" rIns="0" bIns="0" rtlCol="0" anchor="t"/>
          <a:lstStyle/>
          <a:p>
            <a:pPr marL="0" indent="0" algn="l">
              <a:lnSpc>
                <a:spcPts val="3550"/>
              </a:lnSpc>
              <a:buNone/>
            </a:pPr>
            <a:r>
              <a:rPr lang="en-US" sz="2850" b="1" dirty="0">
                <a:solidFill>
                  <a:srgbClr val="002060"/>
                </a:solidFill>
                <a:latin typeface="Petrona Bold" pitchFamily="34" charset="0"/>
                <a:ea typeface="Petrona Bold" pitchFamily="34" charset="-122"/>
                <a:cs typeface="Petrona Bold" pitchFamily="34" charset="-120"/>
              </a:rPr>
              <a:t>Kịch bản Demo chi tiết</a:t>
            </a:r>
            <a:endParaRPr lang="en-US" sz="2850" dirty="0">
              <a:solidFill>
                <a:srgbClr val="002060"/>
              </a:solidFill>
            </a:endParaRPr>
          </a:p>
        </p:txBody>
      </p:sp>
      <p:sp>
        <p:nvSpPr>
          <p:cNvPr id="5" name="Text 3"/>
          <p:cNvSpPr/>
          <p:nvPr/>
        </p:nvSpPr>
        <p:spPr>
          <a:xfrm>
            <a:off x="770334" y="3614261"/>
            <a:ext cx="220028" cy="2750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Petrona Light" pitchFamily="34" charset="0"/>
                <a:ea typeface="Petrona Light" pitchFamily="34" charset="-122"/>
                <a:cs typeface="Petrona Light" pitchFamily="34" charset="-120"/>
              </a:rPr>
              <a:t>01</a:t>
            </a:r>
            <a:endParaRPr lang="en-US" sz="1700" dirty="0"/>
          </a:p>
        </p:txBody>
      </p:sp>
      <p:sp>
        <p:nvSpPr>
          <p:cNvPr id="6" name="Shape 4"/>
          <p:cNvSpPr/>
          <p:nvPr/>
        </p:nvSpPr>
        <p:spPr>
          <a:xfrm>
            <a:off x="770334" y="3957757"/>
            <a:ext cx="4220885" cy="30480"/>
          </a:xfrm>
          <a:prstGeom prst="rect">
            <a:avLst/>
          </a:prstGeom>
          <a:solidFill>
            <a:srgbClr val="6237C8"/>
          </a:solidFill>
          <a:ln/>
        </p:spPr>
      </p:sp>
      <p:sp>
        <p:nvSpPr>
          <p:cNvPr id="7" name="Text 5"/>
          <p:cNvSpPr/>
          <p:nvPr/>
        </p:nvSpPr>
        <p:spPr>
          <a:xfrm>
            <a:off x="770334" y="4128730"/>
            <a:ext cx="3246001" cy="378262"/>
          </a:xfrm>
          <a:prstGeom prst="rect">
            <a:avLst/>
          </a:prstGeom>
          <a:noFill/>
          <a:ln/>
        </p:spPr>
        <p:txBody>
          <a:bodyPr wrap="none" lIns="0" tIns="0" rIns="0" bIns="0" rtlCol="0" anchor="t"/>
          <a:lstStyle/>
          <a:p>
            <a:pPr marL="0" indent="0" algn="l">
              <a:lnSpc>
                <a:spcPts val="2950"/>
              </a:lnSpc>
              <a:buNone/>
            </a:pPr>
            <a:r>
              <a:rPr lang="en-US" sz="2350" b="1" dirty="0">
                <a:solidFill>
                  <a:srgbClr val="272525"/>
                </a:solidFill>
                <a:latin typeface="Petrona Bold" pitchFamily="34" charset="0"/>
                <a:ea typeface="Petrona Bold" pitchFamily="34" charset="-122"/>
                <a:cs typeface="Petrona Bold" pitchFamily="34" charset="-120"/>
              </a:rPr>
              <a:t>Khởi chạy chương trình</a:t>
            </a:r>
            <a:endParaRPr lang="en-US" sz="2350" dirty="0"/>
          </a:p>
        </p:txBody>
      </p:sp>
      <p:sp>
        <p:nvSpPr>
          <p:cNvPr id="8" name="Text 6"/>
          <p:cNvSpPr/>
          <p:nvPr/>
        </p:nvSpPr>
        <p:spPr>
          <a:xfrm>
            <a:off x="770334" y="4635103"/>
            <a:ext cx="4220885" cy="693896"/>
          </a:xfrm>
          <a:prstGeom prst="rect">
            <a:avLst/>
          </a:prstGeom>
          <a:noFill/>
          <a:ln/>
        </p:spPr>
        <p:txBody>
          <a:bodyPr wrap="square" lIns="0" tIns="0" rIns="0" bIns="0" rtlCol="0" anchor="t"/>
          <a:lstStyle/>
          <a:p>
            <a:pPr>
              <a:lnSpc>
                <a:spcPts val="2700"/>
              </a:lnSpc>
            </a:pPr>
            <a:r>
              <a:rPr lang="en-US" dirty="0" err="1"/>
              <a:t>Chạy</a:t>
            </a:r>
            <a:r>
              <a:rPr lang="en-US" dirty="0"/>
              <a:t> </a:t>
            </a:r>
            <a:r>
              <a:rPr lang="en-US" dirty="0" err="1"/>
              <a:t>ứng</a:t>
            </a:r>
            <a:r>
              <a:rPr lang="en-US" dirty="0"/>
              <a:t> </a:t>
            </a:r>
            <a:r>
              <a:rPr lang="en-US" dirty="0" err="1"/>
              <a:t>dụng</a:t>
            </a:r>
            <a:r>
              <a:rPr lang="en-US" dirty="0"/>
              <a:t> </a:t>
            </a:r>
            <a:r>
              <a:rPr lang="en-US" dirty="0" err="1"/>
              <a:t>và</a:t>
            </a:r>
            <a:r>
              <a:rPr lang="en-US" dirty="0"/>
              <a:t> </a:t>
            </a:r>
            <a:r>
              <a:rPr lang="en-US" dirty="0" err="1"/>
              <a:t>hiển</a:t>
            </a:r>
            <a:r>
              <a:rPr lang="en-US" dirty="0"/>
              <a:t> </a:t>
            </a:r>
            <a:r>
              <a:rPr lang="en-US" dirty="0" err="1"/>
              <a:t>thị</a:t>
            </a:r>
            <a:r>
              <a:rPr lang="en-US" dirty="0"/>
              <a:t> menu </a:t>
            </a:r>
            <a:r>
              <a:rPr lang="en-US" dirty="0" err="1"/>
              <a:t>chính</a:t>
            </a:r>
            <a:r>
              <a:rPr lang="en-US" dirty="0"/>
              <a:t> </a:t>
            </a:r>
            <a:r>
              <a:rPr lang="en-US" dirty="0" err="1"/>
              <a:t>với</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sinh</a:t>
            </a:r>
            <a:r>
              <a:rPr lang="en-US" dirty="0"/>
              <a:t> </a:t>
            </a:r>
            <a:r>
              <a:rPr lang="en-US" dirty="0" err="1"/>
              <a:t>viên</a:t>
            </a:r>
            <a:r>
              <a:rPr lang="en-US" dirty="0"/>
              <a:t>.</a:t>
            </a:r>
          </a:p>
        </p:txBody>
      </p:sp>
      <p:sp>
        <p:nvSpPr>
          <p:cNvPr id="9" name="Text 7"/>
          <p:cNvSpPr/>
          <p:nvPr/>
        </p:nvSpPr>
        <p:spPr>
          <a:xfrm>
            <a:off x="5204698" y="3614261"/>
            <a:ext cx="220028" cy="2750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Petrona Light" pitchFamily="34" charset="0"/>
                <a:ea typeface="Petrona Light" pitchFamily="34" charset="-122"/>
                <a:cs typeface="Petrona Light" pitchFamily="34" charset="-120"/>
              </a:rPr>
              <a:t>02</a:t>
            </a:r>
            <a:endParaRPr lang="en-US" sz="1700" dirty="0"/>
          </a:p>
        </p:txBody>
      </p:sp>
      <p:sp>
        <p:nvSpPr>
          <p:cNvPr id="10" name="Shape 8"/>
          <p:cNvSpPr/>
          <p:nvPr/>
        </p:nvSpPr>
        <p:spPr>
          <a:xfrm>
            <a:off x="5204698" y="3957757"/>
            <a:ext cx="4220885" cy="30480"/>
          </a:xfrm>
          <a:prstGeom prst="rect">
            <a:avLst/>
          </a:prstGeom>
          <a:solidFill>
            <a:srgbClr val="6237C8"/>
          </a:solidFill>
          <a:ln/>
        </p:spPr>
      </p:sp>
      <p:sp>
        <p:nvSpPr>
          <p:cNvPr id="11" name="Text 9"/>
          <p:cNvSpPr/>
          <p:nvPr/>
        </p:nvSpPr>
        <p:spPr>
          <a:xfrm>
            <a:off x="5204698" y="4128730"/>
            <a:ext cx="3438049" cy="378262"/>
          </a:xfrm>
          <a:prstGeom prst="rect">
            <a:avLst/>
          </a:prstGeom>
          <a:noFill/>
          <a:ln/>
        </p:spPr>
        <p:txBody>
          <a:bodyPr wrap="none" lIns="0" tIns="0" rIns="0" bIns="0" rtlCol="0" anchor="t"/>
          <a:lstStyle/>
          <a:p>
            <a:pPr marL="0" indent="0" algn="l">
              <a:lnSpc>
                <a:spcPts val="2950"/>
              </a:lnSpc>
              <a:buNone/>
            </a:pPr>
            <a:r>
              <a:rPr lang="en-US" sz="2350" b="1" dirty="0">
                <a:solidFill>
                  <a:srgbClr val="272525"/>
                </a:solidFill>
                <a:latin typeface="Petrona Bold" pitchFamily="34" charset="0"/>
                <a:ea typeface="Petrona Bold" pitchFamily="34" charset="-122"/>
                <a:cs typeface="Petrona Bold" pitchFamily="34" charset="-120"/>
              </a:rPr>
              <a:t>Kiểm tra Validate dữ liệu</a:t>
            </a:r>
            <a:endParaRPr lang="en-US" sz="2350" dirty="0"/>
          </a:p>
        </p:txBody>
      </p:sp>
      <p:sp>
        <p:nvSpPr>
          <p:cNvPr id="12" name="Text 10"/>
          <p:cNvSpPr/>
          <p:nvPr/>
        </p:nvSpPr>
        <p:spPr>
          <a:xfrm>
            <a:off x="5204698" y="4635103"/>
            <a:ext cx="4220885" cy="693896"/>
          </a:xfrm>
          <a:prstGeom prst="rect">
            <a:avLst/>
          </a:prstGeom>
          <a:noFill/>
          <a:ln/>
        </p:spPr>
        <p:txBody>
          <a:bodyPr wrap="square" lIns="0" tIns="0" rIns="0" bIns="0" rtlCol="0" anchor="t"/>
          <a:lstStyle/>
          <a:p>
            <a:pPr>
              <a:lnSpc>
                <a:spcPts val="2700"/>
              </a:lnSpc>
            </a:pPr>
            <a:r>
              <a:rPr lang="en-US" dirty="0" err="1"/>
              <a:t>Thử</a:t>
            </a:r>
            <a:r>
              <a:rPr lang="en-US" dirty="0"/>
              <a:t> </a:t>
            </a:r>
            <a:r>
              <a:rPr lang="en-US" dirty="0" err="1"/>
              <a:t>nhập</a:t>
            </a:r>
            <a:r>
              <a:rPr lang="en-US" dirty="0"/>
              <a:t> </a:t>
            </a:r>
            <a:r>
              <a:rPr lang="en-US" dirty="0" err="1"/>
              <a:t>sai</a:t>
            </a:r>
            <a:r>
              <a:rPr lang="en-US" dirty="0"/>
              <a:t> </a:t>
            </a:r>
            <a:r>
              <a:rPr lang="en-US" dirty="0" err="1"/>
              <a:t>định</a:t>
            </a:r>
            <a:r>
              <a:rPr lang="en-US" dirty="0"/>
              <a:t> </a:t>
            </a:r>
            <a:r>
              <a:rPr lang="en-US" dirty="0" err="1"/>
              <a:t>dạng</a:t>
            </a:r>
            <a:r>
              <a:rPr lang="en-US" dirty="0"/>
              <a:t> </a:t>
            </a:r>
            <a:r>
              <a:rPr lang="en-US" dirty="0" err="1"/>
              <a:t>mã</a:t>
            </a:r>
            <a:r>
              <a:rPr lang="en-US" dirty="0"/>
              <a:t>, </a:t>
            </a:r>
            <a:r>
              <a:rPr lang="en-US" dirty="0" err="1"/>
              <a:t>tuổi</a:t>
            </a:r>
            <a:r>
              <a:rPr lang="en-US" dirty="0"/>
              <a:t> </a:t>
            </a:r>
            <a:r>
              <a:rPr lang="en-US" dirty="0" err="1"/>
              <a:t>hoặc</a:t>
            </a:r>
            <a:r>
              <a:rPr lang="en-US" dirty="0"/>
              <a:t> </a:t>
            </a:r>
            <a:r>
              <a:rPr lang="en-US" dirty="0" err="1"/>
              <a:t>điểm</a:t>
            </a:r>
            <a:r>
              <a:rPr lang="en-US" dirty="0"/>
              <a:t> </a:t>
            </a:r>
            <a:r>
              <a:rPr lang="en-US" dirty="0" err="1"/>
              <a:t>để</a:t>
            </a:r>
            <a:r>
              <a:rPr lang="en-US" dirty="0"/>
              <a:t> </a:t>
            </a:r>
            <a:r>
              <a:rPr lang="en-US" dirty="0" err="1"/>
              <a:t>minh</a:t>
            </a:r>
            <a:r>
              <a:rPr lang="en-US" dirty="0"/>
              <a:t> </a:t>
            </a:r>
            <a:r>
              <a:rPr lang="en-US" dirty="0" err="1"/>
              <a:t>họa</a:t>
            </a:r>
            <a:r>
              <a:rPr lang="en-US" dirty="0"/>
              <a:t> </a:t>
            </a:r>
            <a:r>
              <a:rPr lang="en-US" dirty="0" err="1"/>
              <a:t>hệ</a:t>
            </a:r>
            <a:r>
              <a:rPr lang="en-US" dirty="0"/>
              <a:t> </a:t>
            </a:r>
            <a:r>
              <a:rPr lang="en-US" dirty="0" err="1"/>
              <a:t>thống</a:t>
            </a:r>
            <a:r>
              <a:rPr lang="en-US" dirty="0"/>
              <a:t> </a:t>
            </a:r>
            <a:r>
              <a:rPr lang="en-US" dirty="0" err="1"/>
              <a:t>kiểm</a:t>
            </a:r>
            <a:r>
              <a:rPr lang="en-US" dirty="0"/>
              <a:t> </a:t>
            </a:r>
            <a:r>
              <a:rPr lang="en-US" dirty="0" err="1"/>
              <a:t>tra</a:t>
            </a:r>
            <a:r>
              <a:rPr lang="en-US" dirty="0"/>
              <a:t> </a:t>
            </a:r>
            <a:r>
              <a:rPr lang="en-US" dirty="0" err="1"/>
              <a:t>và</a:t>
            </a:r>
            <a:r>
              <a:rPr lang="en-US" dirty="0"/>
              <a:t> </a:t>
            </a:r>
            <a:r>
              <a:rPr lang="en-US" dirty="0" err="1"/>
              <a:t>báo</a:t>
            </a:r>
            <a:r>
              <a:rPr lang="en-US" dirty="0"/>
              <a:t> </a:t>
            </a:r>
            <a:r>
              <a:rPr lang="en-US" dirty="0" err="1"/>
              <a:t>lỗi</a:t>
            </a:r>
            <a:r>
              <a:rPr lang="en-US" dirty="0"/>
              <a:t>.</a:t>
            </a:r>
          </a:p>
        </p:txBody>
      </p:sp>
      <p:sp>
        <p:nvSpPr>
          <p:cNvPr id="13" name="Text 11"/>
          <p:cNvSpPr/>
          <p:nvPr/>
        </p:nvSpPr>
        <p:spPr>
          <a:xfrm>
            <a:off x="9639062" y="3614261"/>
            <a:ext cx="220028" cy="2750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Petrona Light" pitchFamily="34" charset="0"/>
                <a:ea typeface="Petrona Light" pitchFamily="34" charset="-122"/>
                <a:cs typeface="Petrona Light" pitchFamily="34" charset="-120"/>
              </a:rPr>
              <a:t>03</a:t>
            </a:r>
            <a:endParaRPr lang="en-US" sz="1700" dirty="0"/>
          </a:p>
        </p:txBody>
      </p:sp>
      <p:sp>
        <p:nvSpPr>
          <p:cNvPr id="14" name="Shape 12"/>
          <p:cNvSpPr/>
          <p:nvPr/>
        </p:nvSpPr>
        <p:spPr>
          <a:xfrm>
            <a:off x="9639062" y="3957757"/>
            <a:ext cx="4220885" cy="30480"/>
          </a:xfrm>
          <a:prstGeom prst="rect">
            <a:avLst/>
          </a:prstGeom>
          <a:solidFill>
            <a:srgbClr val="6237C8"/>
          </a:solidFill>
          <a:ln/>
        </p:spPr>
      </p:sp>
      <p:sp>
        <p:nvSpPr>
          <p:cNvPr id="15" name="Text 13"/>
          <p:cNvSpPr/>
          <p:nvPr/>
        </p:nvSpPr>
        <p:spPr>
          <a:xfrm>
            <a:off x="9639062" y="4128730"/>
            <a:ext cx="3026331" cy="378262"/>
          </a:xfrm>
          <a:prstGeom prst="rect">
            <a:avLst/>
          </a:prstGeom>
          <a:noFill/>
          <a:ln/>
        </p:spPr>
        <p:txBody>
          <a:bodyPr wrap="none" lIns="0" tIns="0" rIns="0" bIns="0" rtlCol="0" anchor="t"/>
          <a:lstStyle/>
          <a:p>
            <a:pPr marL="0" indent="0" algn="l">
              <a:lnSpc>
                <a:spcPts val="2950"/>
              </a:lnSpc>
              <a:buNone/>
            </a:pPr>
            <a:r>
              <a:rPr lang="en-US" sz="2350" b="1" dirty="0">
                <a:solidFill>
                  <a:srgbClr val="272525"/>
                </a:solidFill>
                <a:latin typeface="Petrona Bold" pitchFamily="34" charset="0"/>
                <a:ea typeface="Petrona Bold" pitchFamily="34" charset="-122"/>
                <a:cs typeface="Petrona Bold" pitchFamily="34" charset="-120"/>
              </a:rPr>
              <a:t>Thêm mới sinh viên</a:t>
            </a:r>
            <a:endParaRPr lang="en-US" sz="2350" dirty="0"/>
          </a:p>
        </p:txBody>
      </p:sp>
      <p:sp>
        <p:nvSpPr>
          <p:cNvPr id="16" name="Text 14"/>
          <p:cNvSpPr/>
          <p:nvPr/>
        </p:nvSpPr>
        <p:spPr>
          <a:xfrm>
            <a:off x="9639062" y="4635103"/>
            <a:ext cx="4220885" cy="693896"/>
          </a:xfrm>
          <a:prstGeom prst="rect">
            <a:avLst/>
          </a:prstGeom>
          <a:noFill/>
          <a:ln/>
        </p:spPr>
        <p:txBody>
          <a:bodyPr wrap="square" lIns="0" tIns="0" rIns="0" bIns="0" rtlCol="0" anchor="t"/>
          <a:lstStyle/>
          <a:p>
            <a:pPr>
              <a:lnSpc>
                <a:spcPts val="2700"/>
              </a:lnSpc>
            </a:pPr>
            <a:r>
              <a:rPr lang="en-US" dirty="0" err="1"/>
              <a:t>Nhập</a:t>
            </a:r>
            <a:r>
              <a:rPr lang="en-US" dirty="0"/>
              <a:t> </a:t>
            </a:r>
            <a:r>
              <a:rPr lang="en-US" dirty="0" err="1"/>
              <a:t>đúng</a:t>
            </a:r>
            <a:r>
              <a:rPr lang="en-US" dirty="0"/>
              <a:t> </a:t>
            </a:r>
            <a:r>
              <a:rPr lang="en-US" dirty="0" err="1"/>
              <a:t>thông</a:t>
            </a:r>
            <a:r>
              <a:rPr lang="en-US" dirty="0"/>
              <a:t> tin </a:t>
            </a:r>
            <a:r>
              <a:rPr lang="en-US" dirty="0" err="1"/>
              <a:t>sinh</a:t>
            </a:r>
            <a:r>
              <a:rPr lang="en-US" dirty="0"/>
              <a:t> </a:t>
            </a:r>
            <a:r>
              <a:rPr lang="en-US" dirty="0" err="1"/>
              <a:t>viên</a:t>
            </a:r>
            <a:r>
              <a:rPr lang="en-US" dirty="0"/>
              <a:t>, </a:t>
            </a:r>
            <a:r>
              <a:rPr lang="en-US" dirty="0" err="1"/>
              <a:t>hệ</a:t>
            </a:r>
            <a:r>
              <a:rPr lang="en-US" dirty="0"/>
              <a:t> </a:t>
            </a:r>
            <a:r>
              <a:rPr lang="en-US" dirty="0" err="1"/>
              <a:t>thống</a:t>
            </a:r>
            <a:r>
              <a:rPr lang="en-US" dirty="0"/>
              <a:t> </a:t>
            </a:r>
            <a:r>
              <a:rPr lang="en-US" dirty="0" err="1"/>
              <a:t>tính</a:t>
            </a:r>
            <a:r>
              <a:rPr lang="en-US" dirty="0"/>
              <a:t> </a:t>
            </a:r>
            <a:r>
              <a:rPr lang="en-US" dirty="0" err="1"/>
              <a:t>điểm</a:t>
            </a:r>
            <a:r>
              <a:rPr lang="en-US" dirty="0"/>
              <a:t> </a:t>
            </a:r>
            <a:r>
              <a:rPr lang="en-US" dirty="0" err="1"/>
              <a:t>trung</a:t>
            </a:r>
            <a:r>
              <a:rPr lang="en-US" dirty="0"/>
              <a:t> </a:t>
            </a:r>
            <a:r>
              <a:rPr lang="en-US" dirty="0" err="1"/>
              <a:t>bình</a:t>
            </a:r>
            <a:r>
              <a:rPr lang="en-US" dirty="0"/>
              <a:t>, </a:t>
            </a:r>
            <a:r>
              <a:rPr lang="en-US" dirty="0" err="1"/>
              <a:t>xếp</a:t>
            </a:r>
            <a:r>
              <a:rPr lang="en-US" dirty="0"/>
              <a:t> </a:t>
            </a:r>
            <a:r>
              <a:rPr lang="en-US" dirty="0" err="1"/>
              <a:t>loại</a:t>
            </a:r>
            <a:r>
              <a:rPr lang="en-US" dirty="0"/>
              <a:t> </a:t>
            </a:r>
            <a:r>
              <a:rPr lang="en-US" dirty="0" err="1"/>
              <a:t>và</a:t>
            </a:r>
            <a:r>
              <a:rPr lang="en-US" dirty="0"/>
              <a:t> </a:t>
            </a:r>
            <a:r>
              <a:rPr lang="en-US" dirty="0" err="1"/>
              <a:t>thêm</a:t>
            </a:r>
            <a:r>
              <a:rPr lang="en-US" dirty="0"/>
              <a:t> </a:t>
            </a:r>
            <a:r>
              <a:rPr lang="en-US" dirty="0" err="1"/>
              <a:t>vào</a:t>
            </a:r>
            <a:r>
              <a:rPr lang="en-US" dirty="0"/>
              <a:t> </a:t>
            </a:r>
            <a:r>
              <a:rPr lang="en-US" dirty="0" err="1"/>
              <a:t>danh</a:t>
            </a:r>
            <a:r>
              <a:rPr lang="en-US" dirty="0"/>
              <a:t> </a:t>
            </a:r>
            <a:r>
              <a:rPr lang="en-US" dirty="0" err="1"/>
              <a:t>sách</a:t>
            </a:r>
            <a:r>
              <a:rPr lang="en-US" dirty="0"/>
              <a:t> </a:t>
            </a:r>
            <a:r>
              <a:rPr lang="en-US" dirty="0" err="1"/>
              <a:t>thành</a:t>
            </a:r>
            <a:r>
              <a:rPr lang="en-US" dirty="0"/>
              <a:t> </a:t>
            </a:r>
            <a:r>
              <a:rPr lang="en-US" dirty="0" err="1"/>
              <a:t>công</a:t>
            </a:r>
            <a:r>
              <a:rPr lang="en-US" dirty="0"/>
              <a:t>.</a:t>
            </a:r>
          </a:p>
        </p:txBody>
      </p:sp>
      <p:sp>
        <p:nvSpPr>
          <p:cNvPr id="17" name="Text 15"/>
          <p:cNvSpPr/>
          <p:nvPr/>
        </p:nvSpPr>
        <p:spPr>
          <a:xfrm>
            <a:off x="770334" y="5707499"/>
            <a:ext cx="220028" cy="2750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Petrona Light" pitchFamily="34" charset="0"/>
                <a:ea typeface="Petrona Light" pitchFamily="34" charset="-122"/>
                <a:cs typeface="Petrona Light" pitchFamily="34" charset="-120"/>
              </a:rPr>
              <a:t>04</a:t>
            </a:r>
            <a:endParaRPr lang="en-US" sz="1700" dirty="0"/>
          </a:p>
        </p:txBody>
      </p:sp>
      <p:sp>
        <p:nvSpPr>
          <p:cNvPr id="18" name="Shape 16"/>
          <p:cNvSpPr/>
          <p:nvPr/>
        </p:nvSpPr>
        <p:spPr>
          <a:xfrm>
            <a:off x="770334" y="6050994"/>
            <a:ext cx="6438067" cy="30480"/>
          </a:xfrm>
          <a:prstGeom prst="rect">
            <a:avLst/>
          </a:prstGeom>
          <a:solidFill>
            <a:srgbClr val="6237C8"/>
          </a:solidFill>
          <a:ln/>
        </p:spPr>
      </p:sp>
      <p:sp>
        <p:nvSpPr>
          <p:cNvPr id="19" name="Text 17"/>
          <p:cNvSpPr/>
          <p:nvPr/>
        </p:nvSpPr>
        <p:spPr>
          <a:xfrm>
            <a:off x="770334" y="6221968"/>
            <a:ext cx="3026331" cy="378262"/>
          </a:xfrm>
          <a:prstGeom prst="rect">
            <a:avLst/>
          </a:prstGeom>
          <a:noFill/>
          <a:ln/>
        </p:spPr>
        <p:txBody>
          <a:bodyPr wrap="none" lIns="0" tIns="0" rIns="0" bIns="0" rtlCol="0" anchor="t"/>
          <a:lstStyle/>
          <a:p>
            <a:pPr marL="0" indent="0" algn="l">
              <a:lnSpc>
                <a:spcPts val="2950"/>
              </a:lnSpc>
              <a:buNone/>
            </a:pPr>
            <a:r>
              <a:rPr lang="en-US" sz="2350" b="1" dirty="0">
                <a:solidFill>
                  <a:srgbClr val="272525"/>
                </a:solidFill>
                <a:latin typeface="Petrona Bold" pitchFamily="34" charset="0"/>
                <a:ea typeface="Petrona Bold" pitchFamily="34" charset="-122"/>
                <a:cs typeface="Petrona Bold" pitchFamily="34" charset="-120"/>
              </a:rPr>
              <a:t>Tìm kiếm &amp; Sắp xếp</a:t>
            </a:r>
            <a:endParaRPr lang="en-US" sz="2350" dirty="0"/>
          </a:p>
        </p:txBody>
      </p:sp>
      <p:sp>
        <p:nvSpPr>
          <p:cNvPr id="20" name="Text 18"/>
          <p:cNvSpPr/>
          <p:nvPr/>
        </p:nvSpPr>
        <p:spPr>
          <a:xfrm>
            <a:off x="770334" y="6728341"/>
            <a:ext cx="6438067" cy="693896"/>
          </a:xfrm>
          <a:prstGeom prst="rect">
            <a:avLst/>
          </a:prstGeom>
          <a:noFill/>
          <a:ln/>
        </p:spPr>
        <p:txBody>
          <a:bodyPr wrap="square" lIns="0" tIns="0" rIns="0" bIns="0" rtlCol="0" anchor="t"/>
          <a:lstStyle/>
          <a:p>
            <a:pPr>
              <a:lnSpc>
                <a:spcPts val="2700"/>
              </a:lnSpc>
            </a:pPr>
            <a:r>
              <a:rPr lang="en-US" dirty="0" err="1"/>
              <a:t>Thực</a:t>
            </a:r>
            <a:r>
              <a:rPr lang="en-US" dirty="0"/>
              <a:t> </a:t>
            </a:r>
            <a:r>
              <a:rPr lang="en-US" dirty="0" err="1"/>
              <a:t>hiện</a:t>
            </a:r>
            <a:r>
              <a:rPr lang="en-US" dirty="0"/>
              <a:t> </a:t>
            </a:r>
            <a:r>
              <a:rPr lang="en-US" dirty="0" err="1"/>
              <a:t>tìm</a:t>
            </a:r>
            <a:r>
              <a:rPr lang="en-US" dirty="0"/>
              <a:t> </a:t>
            </a:r>
            <a:r>
              <a:rPr lang="en-US" dirty="0" err="1"/>
              <a:t>kiếm</a:t>
            </a:r>
            <a:r>
              <a:rPr lang="en-US" dirty="0"/>
              <a:t> </a:t>
            </a:r>
            <a:r>
              <a:rPr lang="en-US" dirty="0" err="1"/>
              <a:t>theo</a:t>
            </a:r>
            <a:r>
              <a:rPr lang="en-US" dirty="0"/>
              <a:t> </a:t>
            </a:r>
            <a:r>
              <a:rPr lang="en-US" dirty="0" err="1"/>
              <a:t>mã</a:t>
            </a:r>
            <a:r>
              <a:rPr lang="en-US" dirty="0"/>
              <a:t>/</a:t>
            </a:r>
            <a:r>
              <a:rPr lang="en-US" dirty="0" err="1"/>
              <a:t>tên</a:t>
            </a:r>
            <a:r>
              <a:rPr lang="en-US" dirty="0"/>
              <a:t> </a:t>
            </a:r>
            <a:r>
              <a:rPr lang="en-US" dirty="0" err="1"/>
              <a:t>và</a:t>
            </a:r>
            <a:r>
              <a:rPr lang="en-US" dirty="0"/>
              <a:t> </a:t>
            </a:r>
            <a:r>
              <a:rPr lang="en-US" dirty="0" err="1"/>
              <a:t>sắp</a:t>
            </a:r>
            <a:r>
              <a:rPr lang="en-US" dirty="0"/>
              <a:t> </a:t>
            </a:r>
            <a:r>
              <a:rPr lang="en-US" dirty="0" err="1"/>
              <a:t>xếp</a:t>
            </a:r>
            <a:r>
              <a:rPr lang="en-US" dirty="0"/>
              <a:t> </a:t>
            </a:r>
            <a:r>
              <a:rPr lang="en-US" dirty="0" err="1"/>
              <a:t>danh</a:t>
            </a:r>
            <a:r>
              <a:rPr lang="en-US" dirty="0"/>
              <a:t> </a:t>
            </a:r>
            <a:r>
              <a:rPr lang="en-US" dirty="0" err="1"/>
              <a:t>sách</a:t>
            </a:r>
            <a:r>
              <a:rPr lang="en-US" dirty="0"/>
              <a:t> </a:t>
            </a:r>
            <a:r>
              <a:rPr lang="en-US" dirty="0" err="1"/>
              <a:t>theo</a:t>
            </a:r>
            <a:r>
              <a:rPr lang="en-US" dirty="0"/>
              <a:t> </a:t>
            </a:r>
            <a:r>
              <a:rPr lang="en-US" dirty="0" err="1"/>
              <a:t>điểm</a:t>
            </a:r>
            <a:r>
              <a:rPr lang="en-US" dirty="0"/>
              <a:t> </a:t>
            </a:r>
            <a:r>
              <a:rPr lang="en-US" dirty="0" err="1"/>
              <a:t>hoặc</a:t>
            </a:r>
            <a:r>
              <a:rPr lang="en-US" dirty="0"/>
              <a:t> </a:t>
            </a:r>
            <a:r>
              <a:rPr lang="en-US" dirty="0" err="1"/>
              <a:t>theo</a:t>
            </a:r>
            <a:r>
              <a:rPr lang="en-US" dirty="0"/>
              <a:t> </a:t>
            </a:r>
            <a:r>
              <a:rPr lang="en-US" dirty="0" err="1"/>
              <a:t>tên</a:t>
            </a:r>
            <a:r>
              <a:rPr lang="en-US" dirty="0"/>
              <a:t>.</a:t>
            </a:r>
          </a:p>
        </p:txBody>
      </p:sp>
      <p:sp>
        <p:nvSpPr>
          <p:cNvPr id="21" name="Text 19"/>
          <p:cNvSpPr/>
          <p:nvPr/>
        </p:nvSpPr>
        <p:spPr>
          <a:xfrm>
            <a:off x="7421880" y="5707499"/>
            <a:ext cx="220028" cy="275034"/>
          </a:xfrm>
          <a:prstGeom prst="rect">
            <a:avLst/>
          </a:prstGeom>
          <a:noFill/>
          <a:ln/>
        </p:spPr>
        <p:txBody>
          <a:bodyPr wrap="none" lIns="0" tIns="0" rIns="0" bIns="0" rtlCol="0" anchor="t"/>
          <a:lstStyle/>
          <a:p>
            <a:pPr marL="0" indent="0" algn="l">
              <a:lnSpc>
                <a:spcPts val="2700"/>
              </a:lnSpc>
              <a:buNone/>
            </a:pPr>
            <a:r>
              <a:rPr lang="en-US" sz="1700" dirty="0">
                <a:solidFill>
                  <a:srgbClr val="272525"/>
                </a:solidFill>
                <a:latin typeface="Petrona Light" pitchFamily="34" charset="0"/>
                <a:ea typeface="Petrona Light" pitchFamily="34" charset="-122"/>
                <a:cs typeface="Petrona Light" pitchFamily="34" charset="-120"/>
              </a:rPr>
              <a:t>05</a:t>
            </a:r>
            <a:endParaRPr lang="en-US" sz="1700" dirty="0"/>
          </a:p>
        </p:txBody>
      </p:sp>
      <p:sp>
        <p:nvSpPr>
          <p:cNvPr id="22" name="Shape 20"/>
          <p:cNvSpPr/>
          <p:nvPr/>
        </p:nvSpPr>
        <p:spPr>
          <a:xfrm>
            <a:off x="7421880" y="6050994"/>
            <a:ext cx="6438067" cy="30480"/>
          </a:xfrm>
          <a:prstGeom prst="rect">
            <a:avLst/>
          </a:prstGeom>
          <a:solidFill>
            <a:srgbClr val="6237C8"/>
          </a:solidFill>
          <a:ln/>
        </p:spPr>
      </p:sp>
      <p:sp>
        <p:nvSpPr>
          <p:cNvPr id="23" name="Text 21"/>
          <p:cNvSpPr/>
          <p:nvPr/>
        </p:nvSpPr>
        <p:spPr>
          <a:xfrm>
            <a:off x="7421880" y="6221968"/>
            <a:ext cx="3026331" cy="378262"/>
          </a:xfrm>
          <a:prstGeom prst="rect">
            <a:avLst/>
          </a:prstGeom>
          <a:noFill/>
          <a:ln/>
        </p:spPr>
        <p:txBody>
          <a:bodyPr wrap="none" lIns="0" tIns="0" rIns="0" bIns="0" rtlCol="0" anchor="t"/>
          <a:lstStyle/>
          <a:p>
            <a:pPr marL="0" indent="0" algn="l">
              <a:lnSpc>
                <a:spcPts val="2950"/>
              </a:lnSpc>
              <a:buNone/>
            </a:pPr>
            <a:r>
              <a:rPr lang="en-US" sz="2350" b="1" dirty="0">
                <a:solidFill>
                  <a:srgbClr val="272525"/>
                </a:solidFill>
                <a:latin typeface="Petrona Bold" pitchFamily="34" charset="0"/>
                <a:ea typeface="Petrona Bold" pitchFamily="34" charset="-122"/>
                <a:cs typeface="Petrona Bold" pitchFamily="34" charset="-120"/>
              </a:rPr>
              <a:t>Thoát chương trình</a:t>
            </a:r>
            <a:endParaRPr lang="en-US" sz="2350" dirty="0"/>
          </a:p>
        </p:txBody>
      </p:sp>
      <p:sp>
        <p:nvSpPr>
          <p:cNvPr id="24" name="Text 22"/>
          <p:cNvSpPr/>
          <p:nvPr/>
        </p:nvSpPr>
        <p:spPr>
          <a:xfrm>
            <a:off x="7421880" y="6728341"/>
            <a:ext cx="6438067" cy="346948"/>
          </a:xfrm>
          <a:prstGeom prst="rect">
            <a:avLst/>
          </a:prstGeom>
          <a:noFill/>
          <a:ln/>
        </p:spPr>
        <p:txBody>
          <a:bodyPr wrap="none" lIns="0" tIns="0" rIns="0" bIns="0" rtlCol="0" anchor="t"/>
          <a:lstStyle/>
          <a:p>
            <a:pPr>
              <a:lnSpc>
                <a:spcPts val="2700"/>
              </a:lnSpc>
            </a:pPr>
            <a:r>
              <a:rPr lang="en-US" dirty="0" err="1"/>
              <a:t>Chọn</a:t>
            </a:r>
            <a:r>
              <a:rPr lang="en-US" dirty="0"/>
              <a:t> </a:t>
            </a:r>
            <a:r>
              <a:rPr lang="en-US" dirty="0" err="1"/>
              <a:t>chức</a:t>
            </a:r>
            <a:r>
              <a:rPr lang="en-US" dirty="0"/>
              <a:t> </a:t>
            </a:r>
            <a:r>
              <a:rPr lang="en-US" dirty="0" err="1"/>
              <a:t>năng</a:t>
            </a:r>
            <a:r>
              <a:rPr lang="en-US" dirty="0"/>
              <a:t> </a:t>
            </a:r>
            <a:r>
              <a:rPr lang="en-US" dirty="0" err="1"/>
              <a:t>thoát</a:t>
            </a:r>
            <a:r>
              <a:rPr lang="en-US" dirty="0"/>
              <a:t> </a:t>
            </a:r>
            <a:r>
              <a:rPr lang="en-US" dirty="0" err="1"/>
              <a:t>để</a:t>
            </a:r>
            <a:r>
              <a:rPr lang="en-US" dirty="0"/>
              <a:t> </a:t>
            </a:r>
            <a:r>
              <a:rPr lang="en-US" dirty="0" err="1"/>
              <a:t>kết</a:t>
            </a:r>
            <a:r>
              <a:rPr lang="en-US" dirty="0"/>
              <a:t> </a:t>
            </a:r>
            <a:r>
              <a:rPr lang="en-US" dirty="0" err="1"/>
              <a:t>thúc</a:t>
            </a:r>
            <a:r>
              <a:rPr lang="en-US" dirty="0"/>
              <a:t> </a:t>
            </a:r>
            <a:r>
              <a:rPr lang="en-US" dirty="0" err="1"/>
              <a:t>ứng</a:t>
            </a:r>
            <a:r>
              <a:rPr lang="en-US" dirty="0"/>
              <a:t> </a:t>
            </a:r>
            <a:r>
              <a:rPr lang="en-US" dirty="0" err="1"/>
              <a:t>dụng</a:t>
            </a:r>
            <a:r>
              <a:rPr lang="en-US" dirty="0"/>
              <a:t> an </a:t>
            </a:r>
            <a:r>
              <a:rPr lang="en-US" dirty="0" err="1"/>
              <a:t>toàn</a:t>
            </a:r>
            <a:r>
              <a:rPr lang="en-US"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158008" y="434816"/>
            <a:ext cx="6185654" cy="513874"/>
          </a:xfrm>
          <a:prstGeom prst="rect">
            <a:avLst/>
          </a:prstGeom>
          <a:noFill/>
          <a:ln/>
        </p:spPr>
        <p:txBody>
          <a:bodyPr wrap="none" lIns="0" tIns="0" rIns="0" bIns="0" rtlCol="0" anchor="t"/>
          <a:lstStyle/>
          <a:p>
            <a:pPr marL="0" indent="0" algn="l">
              <a:lnSpc>
                <a:spcPts val="4000"/>
              </a:lnSpc>
              <a:buNone/>
            </a:pPr>
            <a:r>
              <a:rPr lang="en-US" sz="3200" b="1" dirty="0">
                <a:solidFill>
                  <a:srgbClr val="002060"/>
                </a:solidFill>
                <a:latin typeface="Petrona Bold" pitchFamily="34" charset="0"/>
                <a:ea typeface="Petrona Bold" pitchFamily="34" charset="-122"/>
                <a:cs typeface="Petrona Bold" pitchFamily="34" charset="-120"/>
              </a:rPr>
              <a:t>Khó khăn &amp; Bài học kinh nghiệm</a:t>
            </a:r>
            <a:endParaRPr lang="en-US" sz="3200" dirty="0">
              <a:solidFill>
                <a:srgbClr val="002060"/>
              </a:solidFill>
            </a:endParaRPr>
          </a:p>
        </p:txBody>
      </p:sp>
      <p:pic>
        <p:nvPicPr>
          <p:cNvPr id="3" name="Image 0" descr="preencoded.png"/>
          <p:cNvPicPr>
            <a:picLocks noChangeAspect="1"/>
          </p:cNvPicPr>
          <p:nvPr/>
        </p:nvPicPr>
        <p:blipFill>
          <a:blip r:embed="rId3"/>
          <a:stretch>
            <a:fillRect/>
          </a:stretch>
        </p:blipFill>
        <p:spPr>
          <a:xfrm>
            <a:off x="2158008" y="1207175"/>
            <a:ext cx="4974908" cy="4974908"/>
          </a:xfrm>
          <a:prstGeom prst="rect">
            <a:avLst/>
          </a:prstGeom>
        </p:spPr>
      </p:pic>
      <p:sp>
        <p:nvSpPr>
          <p:cNvPr id="4" name="Text 1"/>
          <p:cNvSpPr/>
          <p:nvPr/>
        </p:nvSpPr>
        <p:spPr>
          <a:xfrm>
            <a:off x="2158008" y="6292810"/>
            <a:ext cx="2466499" cy="308372"/>
          </a:xfrm>
          <a:prstGeom prst="rect">
            <a:avLst/>
          </a:prstGeom>
          <a:noFill/>
          <a:ln/>
        </p:spPr>
        <p:txBody>
          <a:bodyPr wrap="none" lIns="0" tIns="0" rIns="0" bIns="0" rtlCol="0" anchor="t"/>
          <a:lstStyle/>
          <a:p>
            <a:pPr marL="0" indent="0" algn="l">
              <a:lnSpc>
                <a:spcPts val="2400"/>
              </a:lnSpc>
              <a:buNone/>
            </a:pPr>
            <a:r>
              <a:rPr lang="en-US" sz="1900" b="1" dirty="0">
                <a:solidFill>
                  <a:srgbClr val="F95F88"/>
                </a:solidFill>
                <a:latin typeface="Petrona Bold" pitchFamily="34" charset="0"/>
                <a:ea typeface="Petrona Bold" pitchFamily="34" charset="-122"/>
                <a:cs typeface="Petrona Bold" pitchFamily="34" charset="-120"/>
              </a:rPr>
              <a:t>Khó khăn gặp phải</a:t>
            </a:r>
            <a:endParaRPr lang="en-US" sz="1900" dirty="0"/>
          </a:p>
        </p:txBody>
      </p:sp>
      <p:sp>
        <p:nvSpPr>
          <p:cNvPr id="5" name="Text 2"/>
          <p:cNvSpPr/>
          <p:nvPr/>
        </p:nvSpPr>
        <p:spPr>
          <a:xfrm>
            <a:off x="2158008" y="6699647"/>
            <a:ext cx="4974908" cy="991998"/>
          </a:xfrm>
          <a:prstGeom prst="rect">
            <a:avLst/>
          </a:prstGeom>
          <a:noFill/>
          <a:ln/>
        </p:spPr>
        <p:txBody>
          <a:bodyPr wrap="square" lIns="0" tIns="0" rIns="0" bIns="0" rtlCol="0" anchor="t"/>
          <a:lstStyle/>
          <a:p>
            <a:pPr marL="342900" indent="-342900">
              <a:lnSpc>
                <a:spcPts val="1550"/>
              </a:lnSpc>
              <a:buSzPct val="100000"/>
              <a:buChar char="•"/>
            </a:pPr>
            <a:r>
              <a:rPr lang="vi-VN" sz="1400" dirty="0"/>
              <a:t>Thao tác với mảng đối tượng (đặc biệt khi xóa phải dịch chuyển phần tử).</a:t>
            </a:r>
            <a:r>
              <a:rPr lang="en-US" sz="1400" b="1" dirty="0">
                <a:solidFill>
                  <a:srgbClr val="272525"/>
                </a:solidFill>
                <a:latin typeface="Inter" pitchFamily="34" charset="0"/>
                <a:ea typeface="Inter" pitchFamily="34" charset="-122"/>
                <a:cs typeface="Inter" pitchFamily="34" charset="-120"/>
              </a:rPr>
              <a:t> </a:t>
            </a:r>
          </a:p>
          <a:p>
            <a:pPr marL="342900" indent="-342900">
              <a:lnSpc>
                <a:spcPts val="1550"/>
              </a:lnSpc>
              <a:buSzPct val="100000"/>
              <a:buChar char="•"/>
            </a:pPr>
            <a:r>
              <a:rPr lang="en-US" sz="1400" dirty="0" err="1"/>
              <a:t>Dễ</a:t>
            </a:r>
            <a:r>
              <a:rPr lang="en-US" sz="1400" dirty="0"/>
              <a:t> </a:t>
            </a:r>
            <a:r>
              <a:rPr lang="en-US" sz="1400" dirty="0" err="1"/>
              <a:t>gặp</a:t>
            </a:r>
            <a:r>
              <a:rPr lang="en-US" sz="1400" dirty="0"/>
              <a:t> </a:t>
            </a:r>
            <a:r>
              <a:rPr lang="en-US" sz="1400" dirty="0" err="1"/>
              <a:t>lỗi</a:t>
            </a:r>
            <a:r>
              <a:rPr lang="en-US" sz="1400" dirty="0"/>
              <a:t> </a:t>
            </a:r>
            <a:r>
              <a:rPr lang="en-US" sz="1400" dirty="0" err="1"/>
              <a:t>nhập</a:t>
            </a:r>
            <a:r>
              <a:rPr lang="en-US" sz="1400" dirty="0"/>
              <a:t> </a:t>
            </a:r>
            <a:r>
              <a:rPr lang="en-US" sz="1400" dirty="0" err="1"/>
              <a:t>sai</a:t>
            </a:r>
            <a:r>
              <a:rPr lang="en-US" sz="1400" dirty="0"/>
              <a:t> </a:t>
            </a:r>
            <a:r>
              <a:rPr lang="en-US" sz="1400" dirty="0" err="1"/>
              <a:t>dữ</a:t>
            </a:r>
            <a:r>
              <a:rPr lang="en-US" sz="1400" dirty="0"/>
              <a:t> </a:t>
            </a:r>
            <a:r>
              <a:rPr lang="en-US" sz="1400" dirty="0" err="1"/>
              <a:t>liệu</a:t>
            </a:r>
            <a:r>
              <a:rPr lang="en-US" sz="1400" dirty="0"/>
              <a:t>, </a:t>
            </a:r>
            <a:r>
              <a:rPr lang="en-US" sz="1400" dirty="0" err="1"/>
              <a:t>cần</a:t>
            </a:r>
            <a:r>
              <a:rPr lang="en-US" sz="1400" dirty="0"/>
              <a:t> </a:t>
            </a:r>
            <a:r>
              <a:rPr lang="en-US" sz="1400" dirty="0" err="1"/>
              <a:t>xử</a:t>
            </a:r>
            <a:r>
              <a:rPr lang="en-US" sz="1400" dirty="0"/>
              <a:t> </a:t>
            </a:r>
            <a:r>
              <a:rPr lang="en-US" sz="1400" dirty="0" err="1"/>
              <a:t>lý</a:t>
            </a:r>
            <a:r>
              <a:rPr lang="en-US" sz="1400" dirty="0"/>
              <a:t> </a:t>
            </a:r>
            <a:r>
              <a:rPr lang="en-US" sz="1400" dirty="0" err="1"/>
              <a:t>ngoại</a:t>
            </a:r>
            <a:r>
              <a:rPr lang="en-US" sz="1400" dirty="0"/>
              <a:t> </a:t>
            </a:r>
            <a:r>
              <a:rPr lang="en-US" sz="1400" dirty="0" err="1"/>
              <a:t>lệ</a:t>
            </a:r>
            <a:r>
              <a:rPr lang="en-US" sz="1400" dirty="0"/>
              <a:t>.</a:t>
            </a:r>
          </a:p>
          <a:p>
            <a:pPr marL="342900" indent="-342900">
              <a:lnSpc>
                <a:spcPts val="1550"/>
              </a:lnSpc>
              <a:buSzPct val="100000"/>
              <a:buChar char="•"/>
            </a:pPr>
            <a:r>
              <a:rPr lang="vi-VN" sz="1400" dirty="0"/>
              <a:t>Validate thông tin như mã sinh viên, điểm số và tránh trùng lặp mất thời gian.</a:t>
            </a:r>
            <a:endParaRPr lang="en-US" sz="1400" dirty="0"/>
          </a:p>
        </p:txBody>
      </p:sp>
      <p:pic>
        <p:nvPicPr>
          <p:cNvPr id="6" name="Image 1" descr="preencoded.png"/>
          <p:cNvPicPr>
            <a:picLocks noChangeAspect="1"/>
          </p:cNvPicPr>
          <p:nvPr/>
        </p:nvPicPr>
        <p:blipFill>
          <a:blip r:embed="rId4"/>
          <a:stretch>
            <a:fillRect/>
          </a:stretch>
        </p:blipFill>
        <p:spPr>
          <a:xfrm>
            <a:off x="7505105" y="1207175"/>
            <a:ext cx="4974908" cy="4974908"/>
          </a:xfrm>
          <a:prstGeom prst="rect">
            <a:avLst/>
          </a:prstGeom>
        </p:spPr>
      </p:pic>
      <p:sp>
        <p:nvSpPr>
          <p:cNvPr id="7" name="Text 3"/>
          <p:cNvSpPr/>
          <p:nvPr/>
        </p:nvSpPr>
        <p:spPr>
          <a:xfrm>
            <a:off x="7505105" y="6292810"/>
            <a:ext cx="2466499" cy="308372"/>
          </a:xfrm>
          <a:prstGeom prst="rect">
            <a:avLst/>
          </a:prstGeom>
          <a:noFill/>
          <a:ln/>
        </p:spPr>
        <p:txBody>
          <a:bodyPr wrap="none" lIns="0" tIns="0" rIns="0" bIns="0" rtlCol="0" anchor="t"/>
          <a:lstStyle/>
          <a:p>
            <a:pPr marL="0" indent="0" algn="l">
              <a:lnSpc>
                <a:spcPts val="2400"/>
              </a:lnSpc>
              <a:buNone/>
            </a:pPr>
            <a:r>
              <a:rPr lang="en-US" sz="1900" b="1" dirty="0">
                <a:solidFill>
                  <a:srgbClr val="F95F88"/>
                </a:solidFill>
                <a:latin typeface="Petrona Bold" pitchFamily="34" charset="0"/>
                <a:ea typeface="Petrona Bold" pitchFamily="34" charset="-122"/>
                <a:cs typeface="Petrona Bold" pitchFamily="34" charset="-120"/>
              </a:rPr>
              <a:t>Bài học rút ra</a:t>
            </a:r>
            <a:endParaRPr lang="en-US" sz="1900" dirty="0"/>
          </a:p>
        </p:txBody>
      </p:sp>
      <p:sp>
        <p:nvSpPr>
          <p:cNvPr id="8" name="Text 4"/>
          <p:cNvSpPr/>
          <p:nvPr/>
        </p:nvSpPr>
        <p:spPr>
          <a:xfrm>
            <a:off x="7505105" y="6699647"/>
            <a:ext cx="4974908" cy="793599"/>
          </a:xfrm>
          <a:prstGeom prst="rect">
            <a:avLst/>
          </a:prstGeom>
          <a:noFill/>
          <a:ln/>
        </p:spPr>
        <p:txBody>
          <a:bodyPr wrap="square" lIns="0" tIns="0" rIns="0" bIns="0" rtlCol="0" anchor="t"/>
          <a:lstStyle/>
          <a:p>
            <a:pPr marL="342900" indent="-342900">
              <a:lnSpc>
                <a:spcPts val="1550"/>
              </a:lnSpc>
              <a:buSzPct val="100000"/>
              <a:buChar char="•"/>
            </a:pPr>
            <a:r>
              <a:rPr lang="vi-VN" dirty="0"/>
              <a:t>Hiểu rõ hơn cách áp dụng OOP vào bài toán quản lý thực tế.</a:t>
            </a:r>
            <a:endParaRPr lang="en-US" dirty="0"/>
          </a:p>
          <a:p>
            <a:pPr marL="342900" indent="-342900">
              <a:lnSpc>
                <a:spcPts val="1550"/>
              </a:lnSpc>
              <a:buSzPct val="100000"/>
              <a:buChar char="•"/>
            </a:pPr>
            <a:r>
              <a:rPr lang="vi-VN" dirty="0"/>
              <a:t>Nắm vững thao tác CRUD với mảng đối tượng trong Java.</a:t>
            </a:r>
            <a:endParaRPr lang="en-US" dirty="0"/>
          </a:p>
          <a:p>
            <a:pPr marL="342900" indent="-342900">
              <a:lnSpc>
                <a:spcPts val="1550"/>
              </a:lnSpc>
              <a:buSzPct val="100000"/>
              <a:buChar char="•"/>
            </a:pPr>
            <a:r>
              <a:rPr lang="en-US" dirty="0" err="1"/>
              <a:t>Nhận</a:t>
            </a:r>
            <a:r>
              <a:rPr lang="en-US" dirty="0"/>
              <a:t> </a:t>
            </a:r>
            <a:r>
              <a:rPr lang="en-US" dirty="0" err="1"/>
              <a:t>ra</a:t>
            </a:r>
            <a:r>
              <a:rPr lang="en-US" dirty="0"/>
              <a:t> </a:t>
            </a:r>
            <a:r>
              <a:rPr lang="en-US" dirty="0" err="1"/>
              <a:t>tầm</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kiểm</a:t>
            </a:r>
            <a:r>
              <a:rPr lang="en-US" dirty="0"/>
              <a:t> </a:t>
            </a:r>
            <a:r>
              <a:rPr lang="en-US" dirty="0" err="1"/>
              <a:t>tra</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tổ</a:t>
            </a:r>
            <a:r>
              <a:rPr lang="en-US" dirty="0"/>
              <a:t> </a:t>
            </a:r>
            <a:r>
              <a:rPr lang="en-US" dirty="0" err="1"/>
              <a:t>chức</a:t>
            </a:r>
            <a:r>
              <a:rPr lang="en-US" dirty="0"/>
              <a:t> code </a:t>
            </a:r>
            <a:r>
              <a:rPr lang="en-US" dirty="0" err="1"/>
              <a:t>rõ</a:t>
            </a:r>
            <a:r>
              <a:rPr lang="en-US" dirty="0"/>
              <a:t> </a:t>
            </a:r>
            <a:r>
              <a:rPr lang="en-US" dirty="0" err="1"/>
              <a:t>ràng</a:t>
            </a:r>
            <a:r>
              <a:rPr lang="en-US" dirty="0"/>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214</TotalTime>
  <Words>1137</Words>
  <Application>Microsoft Office PowerPoint</Application>
  <PresentationFormat>Custom</PresentationFormat>
  <Paragraphs>131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Petrona Light</vt:lpstr>
      <vt:lpstr>Inter</vt:lpstr>
      <vt:lpstr>Consolas</vt:lpstr>
      <vt:lpstr>Arial</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Nguyen Hung</cp:lastModifiedBy>
  <cp:revision>2</cp:revision>
  <dcterms:created xsi:type="dcterms:W3CDTF">2026-01-28T06:40:49Z</dcterms:created>
  <dcterms:modified xsi:type="dcterms:W3CDTF">2026-02-02T17:23:35Z</dcterms:modified>
</cp:coreProperties>
</file>